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tags/tag20.xml" ContentType="application/vnd.openxmlformats-officedocument.presentationml.tag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301" r:id="rId43"/>
    <p:sldId id="297" r:id="rId44"/>
    <p:sldId id="298" r:id="rId45"/>
    <p:sldId id="302" r:id="rId46"/>
    <p:sldId id="299" r:id="rId47"/>
    <p:sldId id="300" r:id="rId48"/>
  </p:sldIdLst>
  <p:sldSz cx="12192000" cy="6858000"/>
  <p:notesSz cx="6858000" cy="12192000"/>
  <p:custDataLst>
    <p:tags r:id="rId50"/>
  </p:custData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7" d="100"/>
          <a:sy n="87" d="100"/>
        </p:scale>
        <p:origin x="499"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内容#df=5efaac9dc">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pic>
        <p:nvPicPr>
          <p:cNvPr id="3" name="MasterShapeName?linknodeid=back_to_first_catalog" descr="preencoded.png">
            <a:hlinkClick r:id="rId3" action="ppaction://hlinksldjump"/>
          </p:cNvPr>
          <p:cNvPicPr>
            <a:picLocks noChangeAspect="1"/>
          </p:cNvPicPr>
          <p:nvPr/>
        </p:nvPicPr>
        <p:blipFill>
          <a:blip r:embed="rId4"/>
          <a:stretch>
            <a:fillRect/>
          </a:stretch>
        </p:blipFill>
        <p:spPr>
          <a:xfrm>
            <a:off x="10506456" y="6437376"/>
            <a:ext cx="1691640" cy="429768"/>
          </a:xfrm>
          <a:prstGeom prst="rect">
            <a:avLst/>
          </a:prstGeom>
        </p:spPr>
      </p:pic>
      <p:sp>
        <p:nvSpPr>
          <p:cNvPr id="4" name="MasterShapeName"/>
          <p:cNvSpPr/>
          <p:nvPr/>
        </p:nvSpPr>
        <p:spPr>
          <a:xfrm>
            <a:off x="1545336" y="128016"/>
            <a:ext cx="9500616" cy="539496"/>
          </a:xfrm>
          <a:prstGeom prst="rect">
            <a:avLst/>
          </a:prstGeom>
          <a:noFill/>
        </p:spPr>
        <p:txBody>
          <a:bodyPr wrap="square" lIns="0" tIns="0" rIns="0" bIns="0" rtlCol="0" anchor="ctr"/>
          <a:lstStyle/>
          <a:p>
            <a:pPr algn="l"/>
            <a:r>
              <a:rPr lang="en-US" sz="2800" b="1" i="0" dirty="0">
                <a:solidFill>
                  <a:srgbClr val="01448D"/>
                </a:solidFill>
                <a:latin typeface="Times New Roman" panose="02020603050405020304" pitchFamily="34" charset="0"/>
                <a:ea typeface="微软雅黑" panose="020B0503020204020204" pitchFamily="34" charset="-122"/>
                <a:cs typeface="Times New Roman" panose="02020603050405020304" pitchFamily="34" charset="-120"/>
              </a:rPr>
              <a:t>基础课16 导数的概念及其意义、导数的运算</a:t>
            </a:r>
            <a:endParaRPr lang="en-US" sz="2800" dirty="0"/>
          </a:p>
        </p:txBody>
      </p:sp>
      <p:sp>
        <p:nvSpPr>
          <p:cNvPr id="5" name="MasterShapeName"/>
          <p:cNvSpPr/>
          <p:nvPr/>
        </p:nvSpPr>
        <p:spPr>
          <a:xfrm>
            <a:off x="11393424" y="237744"/>
            <a:ext cx="566928" cy="457200"/>
          </a:xfrm>
          <a:prstGeom prst="rect">
            <a:avLst/>
          </a:prstGeom>
          <a:noFill/>
        </p:spPr>
        <p:txBody>
          <a:bodyPr wrap="square" lIns="0" tIns="0" rIns="0" bIns="0" rtlCol="0" anchor="ctr"/>
          <a:lstStyle/>
          <a:p>
            <a:pPr algn="ctr"/>
            <a:fld id="{A79DA423-BDA2-4BA2-8183-4F1D68B222A5}" type="slidenum">
              <a:rPr lang="en-US" sz="1500" b="1" i="0" smtClean="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a:t>
            </a:fld>
            <a:endParaRPr lang="en-US" sz="150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内容#df=5efaac9dc">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pic>
        <p:nvPicPr>
          <p:cNvPr id="3" name="MasterShapeName?linknodeid=back_to_first_catalog" descr="preencoded.png">
            <a:hlinkClick r:id="rId3" action="ppaction://hlinksldjump"/>
          </p:cNvPr>
          <p:cNvPicPr>
            <a:picLocks noChangeAspect="1"/>
          </p:cNvPicPr>
          <p:nvPr/>
        </p:nvPicPr>
        <p:blipFill>
          <a:blip r:embed="rId4"/>
          <a:stretch>
            <a:fillRect/>
          </a:stretch>
        </p:blipFill>
        <p:spPr>
          <a:xfrm>
            <a:off x="10506456" y="6437376"/>
            <a:ext cx="1691640" cy="429768"/>
          </a:xfrm>
          <a:prstGeom prst="rect">
            <a:avLst/>
          </a:prstGeom>
        </p:spPr>
      </p:pic>
      <p:sp>
        <p:nvSpPr>
          <p:cNvPr id="4" name="MasterShapeName"/>
          <p:cNvSpPr/>
          <p:nvPr/>
        </p:nvSpPr>
        <p:spPr>
          <a:xfrm>
            <a:off x="1545336" y="128016"/>
            <a:ext cx="9500616" cy="539496"/>
          </a:xfrm>
          <a:prstGeom prst="rect">
            <a:avLst/>
          </a:prstGeom>
          <a:noFill/>
        </p:spPr>
        <p:txBody>
          <a:bodyPr wrap="square" lIns="0" tIns="0" rIns="0" bIns="0" rtlCol="0" anchor="ctr"/>
          <a:lstStyle/>
          <a:p>
            <a:pPr algn="l"/>
            <a:r>
              <a:rPr lang="en-US" sz="2800" b="1" i="0" dirty="0">
                <a:solidFill>
                  <a:srgbClr val="01448D"/>
                </a:solidFill>
                <a:latin typeface="Times New Roman" panose="02020603050405020304" pitchFamily="34" charset="0"/>
                <a:ea typeface="微软雅黑" panose="020B0503020204020204" pitchFamily="34" charset="-122"/>
                <a:cs typeface="Times New Roman" panose="02020603050405020304" pitchFamily="34" charset="-120"/>
              </a:rPr>
              <a:t>基础课16 导数的概念及其意义、导数的运算</a:t>
            </a:r>
            <a:endParaRPr lang="en-US" sz="2800" dirty="0"/>
          </a:p>
        </p:txBody>
      </p:sp>
      <p:sp>
        <p:nvSpPr>
          <p:cNvPr id="5" name="MasterShapeName"/>
          <p:cNvSpPr/>
          <p:nvPr/>
        </p:nvSpPr>
        <p:spPr>
          <a:xfrm>
            <a:off x="11393424" y="237744"/>
            <a:ext cx="566928" cy="457200"/>
          </a:xfrm>
          <a:prstGeom prst="rect">
            <a:avLst/>
          </a:prstGeom>
          <a:noFill/>
        </p:spPr>
        <p:txBody>
          <a:bodyPr wrap="square" lIns="0" tIns="0" rIns="0" bIns="0" rtlCol="0" anchor="ctr"/>
          <a:lstStyle/>
          <a:p>
            <a:pPr algn="ctr"/>
            <a:fld id="{EA0C23CC-5894-46BA-9497-46F48DB18FAF}" type="slidenum">
              <a:rPr lang="en-US" sz="1500" b="1" i="0" smtClean="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a:t>
            </a:fld>
            <a:endParaRPr lang="en-US" sz="1500"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内容#df=5efaac9dc">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pic>
        <p:nvPicPr>
          <p:cNvPr id="3" name="MasterShapeName?linknodeid=back_to_first_catalog" descr="preencoded.png">
            <a:hlinkClick r:id="rId3" action="ppaction://hlinksldjump"/>
          </p:cNvPr>
          <p:cNvPicPr>
            <a:picLocks noChangeAspect="1"/>
          </p:cNvPicPr>
          <p:nvPr/>
        </p:nvPicPr>
        <p:blipFill>
          <a:blip r:embed="rId4"/>
          <a:stretch>
            <a:fillRect/>
          </a:stretch>
        </p:blipFill>
        <p:spPr>
          <a:xfrm>
            <a:off x="10506456" y="6437376"/>
            <a:ext cx="1691640" cy="429768"/>
          </a:xfrm>
          <a:prstGeom prst="rect">
            <a:avLst/>
          </a:prstGeom>
        </p:spPr>
      </p:pic>
      <p:sp>
        <p:nvSpPr>
          <p:cNvPr id="4" name="MasterShapeName"/>
          <p:cNvSpPr/>
          <p:nvPr/>
        </p:nvSpPr>
        <p:spPr>
          <a:xfrm>
            <a:off x="1545336" y="128016"/>
            <a:ext cx="9500616" cy="539496"/>
          </a:xfrm>
          <a:prstGeom prst="rect">
            <a:avLst/>
          </a:prstGeom>
          <a:noFill/>
        </p:spPr>
        <p:txBody>
          <a:bodyPr wrap="square" lIns="0" tIns="0" rIns="0" bIns="0" rtlCol="0" anchor="ctr"/>
          <a:lstStyle/>
          <a:p>
            <a:pPr algn="l"/>
            <a:r>
              <a:rPr lang="en-US" sz="2800" b="1" i="0" dirty="0">
                <a:solidFill>
                  <a:srgbClr val="01448D"/>
                </a:solidFill>
                <a:latin typeface="Times New Roman" panose="02020603050405020304" pitchFamily="34" charset="0"/>
                <a:ea typeface="微软雅黑" panose="020B0503020204020204" pitchFamily="34" charset="-122"/>
                <a:cs typeface="Times New Roman" panose="02020603050405020304" pitchFamily="34" charset="-120"/>
              </a:rPr>
              <a:t>基础课16 导数的概念及其意义、导数的运算</a:t>
            </a:r>
            <a:endParaRPr lang="en-US" sz="2800" dirty="0"/>
          </a:p>
        </p:txBody>
      </p:sp>
      <p:sp>
        <p:nvSpPr>
          <p:cNvPr id="5" name="MasterShapeName"/>
          <p:cNvSpPr/>
          <p:nvPr/>
        </p:nvSpPr>
        <p:spPr>
          <a:xfrm>
            <a:off x="11393424" y="237744"/>
            <a:ext cx="566928" cy="457200"/>
          </a:xfrm>
          <a:prstGeom prst="rect">
            <a:avLst/>
          </a:prstGeom>
          <a:noFill/>
        </p:spPr>
        <p:txBody>
          <a:bodyPr wrap="square" lIns="0" tIns="0" rIns="0" bIns="0" rtlCol="0" anchor="ctr"/>
          <a:lstStyle/>
          <a:p>
            <a:pPr algn="ctr"/>
            <a:fld id="{D6AE4DCC-AAA6-40E5-9788-6932EF425251}" type="slidenum">
              <a:rPr lang="en-US" sz="1500" b="1" i="0" smtClean="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a:t>
            </a:fld>
            <a:endParaRPr lang="en-US" sz="1500"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内容#df=5efaac9dc">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pic>
        <p:nvPicPr>
          <p:cNvPr id="3" name="MasterShapeName?linknodeid=back_to_first_catalog" descr="preencoded.png">
            <a:hlinkClick r:id="rId3" action="ppaction://hlinksldjump"/>
          </p:cNvPr>
          <p:cNvPicPr>
            <a:picLocks noChangeAspect="1"/>
          </p:cNvPicPr>
          <p:nvPr/>
        </p:nvPicPr>
        <p:blipFill>
          <a:blip r:embed="rId4"/>
          <a:stretch>
            <a:fillRect/>
          </a:stretch>
        </p:blipFill>
        <p:spPr>
          <a:xfrm>
            <a:off x="10506456" y="6437376"/>
            <a:ext cx="1691640" cy="429768"/>
          </a:xfrm>
          <a:prstGeom prst="rect">
            <a:avLst/>
          </a:prstGeom>
        </p:spPr>
      </p:pic>
      <p:sp>
        <p:nvSpPr>
          <p:cNvPr id="4" name="MasterShapeName"/>
          <p:cNvSpPr/>
          <p:nvPr/>
        </p:nvSpPr>
        <p:spPr>
          <a:xfrm>
            <a:off x="1545336" y="128016"/>
            <a:ext cx="9500616" cy="539496"/>
          </a:xfrm>
          <a:prstGeom prst="rect">
            <a:avLst/>
          </a:prstGeom>
          <a:noFill/>
        </p:spPr>
        <p:txBody>
          <a:bodyPr wrap="square" lIns="0" tIns="0" rIns="0" bIns="0" rtlCol="0" anchor="ctr"/>
          <a:lstStyle/>
          <a:p>
            <a:pPr algn="l"/>
            <a:r>
              <a:rPr lang="en-US" sz="2800" b="1" i="0" dirty="0">
                <a:solidFill>
                  <a:srgbClr val="01448D"/>
                </a:solidFill>
                <a:latin typeface="Times New Roman" panose="02020603050405020304" pitchFamily="34" charset="0"/>
                <a:ea typeface="微软雅黑" panose="020B0503020204020204" pitchFamily="34" charset="-122"/>
                <a:cs typeface="Times New Roman" panose="02020603050405020304" pitchFamily="34" charset="-120"/>
              </a:rPr>
              <a:t>基础课16 导数的概念及其意义、导数的运算</a:t>
            </a:r>
            <a:endParaRPr lang="en-US" sz="2800" dirty="0"/>
          </a:p>
        </p:txBody>
      </p:sp>
      <p:sp>
        <p:nvSpPr>
          <p:cNvPr id="5" name="MasterShapeName"/>
          <p:cNvSpPr/>
          <p:nvPr/>
        </p:nvSpPr>
        <p:spPr>
          <a:xfrm>
            <a:off x="11393424" y="237744"/>
            <a:ext cx="566928" cy="457200"/>
          </a:xfrm>
          <a:prstGeom prst="rect">
            <a:avLst/>
          </a:prstGeom>
          <a:noFill/>
        </p:spPr>
        <p:txBody>
          <a:bodyPr wrap="square" lIns="0" tIns="0" rIns="0" bIns="0" rtlCol="0" anchor="ctr"/>
          <a:lstStyle/>
          <a:p>
            <a:pPr algn="ctr"/>
            <a:fld id="{D7E11B4D-51E9-4A4D-BC71-E2ED6E8DFC9E}" type="slidenum">
              <a:rPr lang="en-US" sz="1500" b="1" i="0" smtClean="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a:t>
            </a:fld>
            <a:endParaRPr lang="en-US" sz="15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hexin?subject=math#pid=657fab7460819df2225b41b1#tid=65825cdc41cd2100092ee9e3#sourcefrom=">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ver1">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ver">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sp>
        <p:nvSpPr>
          <p:cNvPr id="3" name="MasterShapeName"/>
          <p:cNvSpPr/>
          <p:nvPr/>
        </p:nvSpPr>
        <p:spPr>
          <a:xfrm>
            <a:off x="5577840" y="5907024"/>
            <a:ext cx="1801368" cy="859536"/>
          </a:xfrm>
          <a:prstGeom prst="rect">
            <a:avLst/>
          </a:prstGeom>
          <a:noFill/>
        </p:spPr>
        <p:txBody>
          <a:bodyPr wrap="square" lIns="0" tIns="0" rIns="0" bIns="0" rtlCol="0" anchor="ctr"/>
          <a:lstStyle/>
          <a:p>
            <a:pPr algn="ctr"/>
            <a:r>
              <a:rPr lang="en-US" sz="5200" b="1" i="0" dirty="0">
                <a:solidFill>
                  <a:srgbClr val="42ADE2"/>
                </a:solidFill>
                <a:latin typeface="Times New Roman" panose="02020603050405020304" pitchFamily="34" charset="0"/>
                <a:ea typeface="微软雅黑" panose="020B0503020204020204" pitchFamily="34" charset="-122"/>
                <a:cs typeface="Times New Roman" panose="02020603050405020304" pitchFamily="34" charset="-120"/>
              </a:rPr>
              <a:t>数 学</a:t>
            </a:r>
            <a:endParaRPr lang="en-US" sz="520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标题">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目录">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内容">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pic>
        <p:nvPicPr>
          <p:cNvPr id="3" name="MasterShapeName?linknodeid=back_to_first_catalog" descr="preencoded.png">
            <a:hlinkClick r:id="rId3" action="ppaction://hlinksldjump"/>
          </p:cNvPr>
          <p:cNvPicPr>
            <a:picLocks noChangeAspect="1"/>
          </p:cNvPicPr>
          <p:nvPr/>
        </p:nvPicPr>
        <p:blipFill>
          <a:blip r:embed="rId4"/>
          <a:stretch>
            <a:fillRect/>
          </a:stretch>
        </p:blipFill>
        <p:spPr>
          <a:xfrm>
            <a:off x="10506456" y="6437376"/>
            <a:ext cx="1691640" cy="429768"/>
          </a:xfrm>
          <a:prstGeom prst="rect">
            <a:avLst/>
          </a:prstGeom>
        </p:spPr>
      </p:pic>
      <p:sp>
        <p:nvSpPr>
          <p:cNvPr id="4" name="MasterShapeName"/>
          <p:cNvSpPr/>
          <p:nvPr/>
        </p:nvSpPr>
        <p:spPr>
          <a:xfrm>
            <a:off x="1545336" y="128016"/>
            <a:ext cx="9500616" cy="539496"/>
          </a:xfrm>
          <a:prstGeom prst="rect">
            <a:avLst/>
          </a:prstGeom>
          <a:noFill/>
        </p:spPr>
        <p:txBody>
          <a:bodyPr/>
          <a:lstStyle/>
          <a:p>
            <a:endParaRPr lang="zh-CN" altLang="en-US"/>
          </a:p>
        </p:txBody>
      </p:sp>
      <p:sp>
        <p:nvSpPr>
          <p:cNvPr id="5" name="MasterShapeName"/>
          <p:cNvSpPr/>
          <p:nvPr/>
        </p:nvSpPr>
        <p:spPr>
          <a:xfrm>
            <a:off x="11393424" y="237744"/>
            <a:ext cx="566928" cy="457200"/>
          </a:xfrm>
          <a:prstGeom prst="rect">
            <a:avLst/>
          </a:prstGeom>
          <a:noFill/>
        </p:spPr>
        <p:txBody>
          <a:bodyPr wrap="square" lIns="0" tIns="0" rIns="0" bIns="0" rtlCol="0" anchor="ctr"/>
          <a:lstStyle/>
          <a:p>
            <a:pPr algn="ctr"/>
            <a:fld id="{704883C9-66DD-4F10-8439-1FDFA2F62F69}" type="slidenum">
              <a:rPr lang="en-US" sz="1500" b="1" i="0" smtClean="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a:t>
            </a:fld>
            <a:endParaRPr lang="en-US" sz="150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ackCover">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内容#df=5efaac9dc">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pic>
        <p:nvPicPr>
          <p:cNvPr id="3" name="MasterShapeName?linknodeid=back_to_first_catalog" descr="preencoded.png">
            <a:hlinkClick r:id="rId3" action="ppaction://hlinksldjump"/>
          </p:cNvPr>
          <p:cNvPicPr>
            <a:picLocks noChangeAspect="1"/>
          </p:cNvPicPr>
          <p:nvPr/>
        </p:nvPicPr>
        <p:blipFill>
          <a:blip r:embed="rId4"/>
          <a:stretch>
            <a:fillRect/>
          </a:stretch>
        </p:blipFill>
        <p:spPr>
          <a:xfrm>
            <a:off x="10506456" y="6437376"/>
            <a:ext cx="1691640" cy="429768"/>
          </a:xfrm>
          <a:prstGeom prst="rect">
            <a:avLst/>
          </a:prstGeom>
        </p:spPr>
      </p:pic>
      <p:sp>
        <p:nvSpPr>
          <p:cNvPr id="4" name="MasterShapeName"/>
          <p:cNvSpPr/>
          <p:nvPr/>
        </p:nvSpPr>
        <p:spPr>
          <a:xfrm>
            <a:off x="1545336" y="128016"/>
            <a:ext cx="9500616" cy="539496"/>
          </a:xfrm>
          <a:prstGeom prst="rect">
            <a:avLst/>
          </a:prstGeom>
          <a:noFill/>
        </p:spPr>
        <p:txBody>
          <a:bodyPr wrap="square" lIns="0" tIns="0" rIns="0" bIns="0" rtlCol="0" anchor="ctr"/>
          <a:lstStyle/>
          <a:p>
            <a:pPr algn="l"/>
            <a:r>
              <a:rPr lang="en-US" sz="2800" b="1" i="0" dirty="0">
                <a:solidFill>
                  <a:srgbClr val="01448D"/>
                </a:solidFill>
                <a:latin typeface="Times New Roman" panose="02020603050405020304" pitchFamily="34" charset="0"/>
                <a:ea typeface="微软雅黑" panose="020B0503020204020204" pitchFamily="34" charset="-122"/>
                <a:cs typeface="Times New Roman" panose="02020603050405020304" pitchFamily="34" charset="-120"/>
              </a:rPr>
              <a:t>基础课16 导数的概念及其意义、导数的运算</a:t>
            </a:r>
            <a:endParaRPr lang="en-US" sz="2800" dirty="0"/>
          </a:p>
        </p:txBody>
      </p:sp>
      <p:sp>
        <p:nvSpPr>
          <p:cNvPr id="5" name="MasterShapeName"/>
          <p:cNvSpPr/>
          <p:nvPr/>
        </p:nvSpPr>
        <p:spPr>
          <a:xfrm>
            <a:off x="11393424" y="237744"/>
            <a:ext cx="566928" cy="457200"/>
          </a:xfrm>
          <a:prstGeom prst="rect">
            <a:avLst/>
          </a:prstGeom>
          <a:noFill/>
        </p:spPr>
        <p:txBody>
          <a:bodyPr wrap="square" lIns="0" tIns="0" rIns="0" bIns="0" rtlCol="0" anchor="ctr"/>
          <a:lstStyle/>
          <a:p>
            <a:pPr algn="ctr"/>
            <a:fld id="{C238F33D-B49A-401D-9EB9-2F3150919FEB}" type="slidenum">
              <a:rPr lang="en-US" sz="1500" b="1" i="0" smtClean="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a:t>
            </a:fld>
            <a:endParaRPr lang="en-US" sz="1500"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45.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48.png"/><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51.png"/><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54.png"/><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3.jpeg"/><Relationship Id="rId7" Type="http://schemas.openxmlformats.org/officeDocument/2006/relationships/image" Target="../media/image36.jpe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35.jpe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34.jpeg"/><Relationship Id="rId9" Type="http://schemas.openxmlformats.org/officeDocument/2006/relationships/image" Target="../media/image38.jpeg"/></Relationships>
</file>

<file path=ppt/slides/_rels/slide21.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9.jpeg"/><Relationship Id="rId7" Type="http://schemas.openxmlformats.org/officeDocument/2006/relationships/image" Target="../media/image42.jpe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69.png"/><Relationship Id="rId9" Type="http://schemas.openxmlformats.org/officeDocument/2006/relationships/image" Target="../media/image74.png"/></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image" Target="../media/image81.png"/><Relationship Id="rId4" Type="http://schemas.openxmlformats.org/officeDocument/2006/relationships/image" Target="../media/image80.png"/></Relationships>
</file>

<file path=ppt/slides/_rels/slide2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82.png"/></Relationships>
</file>

<file path=ppt/slides/_rels/slide2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2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9.xml"/><Relationship Id="rId1" Type="http://schemas.openxmlformats.org/officeDocument/2006/relationships/slideLayout" Target="../slideLayouts/slideLayout9.xml"/><Relationship Id="rId5" Type="http://schemas.openxmlformats.org/officeDocument/2006/relationships/image" Target="../media/image93.png"/><Relationship Id="rId4" Type="http://schemas.openxmlformats.org/officeDocument/2006/relationships/image" Target="../media/image92.png"/></Relationships>
</file>

<file path=ppt/slides/_rels/slide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slide" Target="slide16.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48.jpeg"/></Relationships>
</file>

<file path=ppt/slides/_rels/slide3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2.xml"/><Relationship Id="rId1" Type="http://schemas.openxmlformats.org/officeDocument/2006/relationships/slideLayout" Target="../slideLayouts/slideLayout9.xml"/><Relationship Id="rId5" Type="http://schemas.openxmlformats.org/officeDocument/2006/relationships/image" Target="../media/image100.png"/><Relationship Id="rId4" Type="http://schemas.openxmlformats.org/officeDocument/2006/relationships/image" Target="../media/image49.jpeg"/></Relationships>
</file>

<file path=ppt/slides/_rels/slide3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3.xml"/><Relationship Id="rId1" Type="http://schemas.openxmlformats.org/officeDocument/2006/relationships/slideLayout" Target="../slideLayouts/slideLayout9.xml"/><Relationship Id="rId5" Type="http://schemas.openxmlformats.org/officeDocument/2006/relationships/image" Target="../media/image103.png"/><Relationship Id="rId4" Type="http://schemas.openxmlformats.org/officeDocument/2006/relationships/image" Target="../media/image102.png"/></Relationships>
</file>

<file path=ppt/slides/_rels/slide3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4.xml"/><Relationship Id="rId1" Type="http://schemas.openxmlformats.org/officeDocument/2006/relationships/slideLayout" Target="../slideLayouts/slideLayout9.xml"/><Relationship Id="rId5" Type="http://schemas.openxmlformats.org/officeDocument/2006/relationships/image" Target="../media/image106.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5.xml"/><Relationship Id="rId1" Type="http://schemas.openxmlformats.org/officeDocument/2006/relationships/slideLayout" Target="../slideLayouts/slideLayout9.xml"/><Relationship Id="rId5" Type="http://schemas.openxmlformats.org/officeDocument/2006/relationships/image" Target="../media/image109.png"/><Relationship Id="rId4" Type="http://schemas.openxmlformats.org/officeDocument/2006/relationships/image" Target="../media/image108.png"/></Relationships>
</file>

<file path=ppt/slides/_rels/slide3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6.xml"/><Relationship Id="rId1" Type="http://schemas.openxmlformats.org/officeDocument/2006/relationships/slideLayout" Target="../slideLayouts/slideLayout9.xml"/><Relationship Id="rId4" Type="http://schemas.openxmlformats.org/officeDocument/2006/relationships/image" Target="../media/image111.png"/></Relationships>
</file>

<file path=ppt/slides/_rels/slide3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7.xml"/><Relationship Id="rId1" Type="http://schemas.openxmlformats.org/officeDocument/2006/relationships/slideLayout" Target="../slideLayouts/slideLayout9.xml"/><Relationship Id="rId4" Type="http://schemas.openxmlformats.org/officeDocument/2006/relationships/image" Target="../media/image112.png"/></Relationships>
</file>

<file path=ppt/slides/_rels/slide3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8.xml"/><Relationship Id="rId1" Type="http://schemas.openxmlformats.org/officeDocument/2006/relationships/slideLayout" Target="../slideLayouts/slideLayout9.xml"/><Relationship Id="rId5" Type="http://schemas.openxmlformats.org/officeDocument/2006/relationships/image" Target="../media/image115.png"/><Relationship Id="rId4" Type="http://schemas.openxmlformats.org/officeDocument/2006/relationships/image" Target="../media/image114.png"/></Relationships>
</file>

<file path=ppt/slides/_rels/slide3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4.xml"/><Relationship Id="rId1" Type="http://schemas.openxmlformats.org/officeDocument/2006/relationships/slideLayout" Target="../slideLayouts/slideLayout9.xml"/><Relationship Id="rId4" Type="http://schemas.openxmlformats.org/officeDocument/2006/relationships/image" Target="../media/image12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8.png"/><Relationship Id="rId3" Type="http://schemas.openxmlformats.org/officeDocument/2006/relationships/slideLayout" Target="../slideLayouts/slideLayout9.xml"/><Relationship Id="rId7" Type="http://schemas.openxmlformats.org/officeDocument/2006/relationships/image" Target="../media/image13.png"/><Relationship Id="rId12" Type="http://schemas.openxmlformats.org/officeDocument/2006/relationships/tags" Target="../tags/tag20.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jpeg"/><Relationship Id="rId10" Type="http://schemas.openxmlformats.org/officeDocument/2006/relationships/image" Target="../media/image16.png"/><Relationship Id="rId4" Type="http://schemas.openxmlformats.org/officeDocument/2006/relationships/notesSlide" Target="../notesSlides/notesSlide6.xml"/><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30.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plit dir="in"/>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_6_BD#717761461?vbadefaultcenterpage=1&amp;parentnodeid=026d71fd3&amp;vbahtmlprocessed=1" descr="preencoded.png"/>
          <p:cNvPicPr>
            <a:picLocks noChangeAspect="1"/>
          </p:cNvPicPr>
          <p:nvPr/>
        </p:nvPicPr>
        <p:blipFill>
          <a:blip r:embed="rId3"/>
          <a:stretch>
            <a:fillRect/>
          </a:stretch>
        </p:blipFill>
        <p:spPr>
          <a:xfrm>
            <a:off x="4828032" y="756000"/>
            <a:ext cx="2532888" cy="448056"/>
          </a:xfrm>
          <a:prstGeom prst="rect">
            <a:avLst/>
          </a:prstGeom>
        </p:spPr>
      </p:pic>
      <mc:AlternateContent xmlns:mc="http://schemas.openxmlformats.org/markup-compatibility/2006" xmlns:a14="http://schemas.microsoft.com/office/drawing/2010/main">
        <mc:Choice Requires="a14">
          <p:sp>
            <p:nvSpPr>
              <p:cNvPr id="3" name="P_7_BD#98fb9c2c8?segpoint=1&amp;vbadefaultcenterpage=1&amp;parentnodeid=717761461&amp;vbahtmlprocessed=1&amp;bbb=1&amp;hasbroken=1"/>
              <p:cNvSpPr/>
              <p:nvPr/>
            </p:nvSpPr>
            <p:spPr>
              <a:xfrm>
                <a:off x="502920" y="1343248"/>
                <a:ext cx="11183112" cy="1038670"/>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 </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代表函数</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在</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处的导数值；</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是函数值</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的导数，且</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14:m>
                  <m:oMath xmlns:m="http://schemas.openxmlformats.org/officeDocument/2006/math">
                    <m:r>
                      <a:rPr lang="en-US" altLang="zh-CN" sz="2400" b="0" i="0" dirty="0" smtClean="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    </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3" name="P_7_BD#98fb9c2c8?segpoint=1&amp;vbadefaultcenterpage=1&amp;parentnodeid=717761461&amp;vbahtmlprocessed=1&amp;bbb=1&amp;hasbroken=1"/>
              <p:cNvSpPr>
                <a:spLocks noRot="1" noChangeAspect="1" noMove="1" noResize="1" noEditPoints="1" noAdjustHandles="1" noChangeArrowheads="1" noChangeShapeType="1" noTextEdit="1"/>
              </p:cNvSpPr>
              <p:nvPr/>
            </p:nvSpPr>
            <p:spPr>
              <a:xfrm>
                <a:off x="502920" y="1343248"/>
                <a:ext cx="11183112" cy="1038670"/>
              </a:xfrm>
              <a:prstGeom prst="rect">
                <a:avLst/>
              </a:prstGeom>
              <a:blipFill rotWithShape="1">
                <a:blip r:embed="rId4"/>
                <a:stretch>
                  <a:fillRect t="-21" r="1" b="-56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P_7_BD#98fb9c2c8?segpoint=1&amp;vbadefaultcenterpage=1&amp;parentnodeid=717761461&amp;vbahtmlprocessed=1"/>
              <p:cNvSpPr/>
              <p:nvPr/>
            </p:nvSpPr>
            <p:spPr>
              <a:xfrm>
                <a:off x="502920" y="2384648"/>
                <a:ext cx="11183112" cy="1142238"/>
              </a:xfrm>
              <a:prstGeom prst="rect">
                <a:avLst/>
              </a:prstGeom>
              <a:noFill/>
            </p:spPr>
            <p:txBody>
              <a:bodyPr wrap="square" lIns="0" tIns="0" rIns="0" bIns="0" rtlCol="0" anchor="t"/>
              <a:lstStyle/>
              <a:p>
                <a:pPr algn="l" latinLnBrk="1">
                  <a:lnSpc>
                    <a:spcPct val="11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 </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den>
                    </m:f>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num>
                      <m:den>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p>
              <a:p>
                <a:pPr lvl="0" latinLnBrk="1">
                  <a:lnSpc>
                    <a:spcPct val="150000"/>
                  </a:lnSpc>
                </a:pPr>
                <a:r>
                  <a:rPr lang="en-US" altLang="zh-CN" sz="2400" b="1"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 </a:t>
                </a:r>
                <a:r>
                  <a:rPr lang="en-US" altLang="zh-CN" sz="240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曲线的切线与曲线的公共点不一定只有一个，而直线与曲线相切只有一个公共点</a:t>
                </a:r>
                <a:r>
                  <a:rPr lang="en-US" altLang="zh-CN" sz="24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4" name="P_7_BD#98fb9c2c8?segpoint=1&amp;vbadefaultcenterpage=1&amp;parentnodeid=717761461&amp;vbahtmlprocessed=1"/>
              <p:cNvSpPr>
                <a:spLocks noRot="1" noChangeAspect="1" noMove="1" noResize="1" noEditPoints="1" noAdjustHandles="1" noChangeArrowheads="1" noChangeShapeType="1" noTextEdit="1"/>
              </p:cNvSpPr>
              <p:nvPr/>
            </p:nvSpPr>
            <p:spPr>
              <a:xfrm>
                <a:off x="502920" y="2384648"/>
                <a:ext cx="11183112" cy="1142238"/>
              </a:xfrm>
              <a:prstGeom prst="rect">
                <a:avLst/>
              </a:prstGeom>
              <a:blipFill rotWithShape="1">
                <a:blip r:embed="rId5"/>
                <a:stretch>
                  <a:fillRect t="-20" r="1" b="-49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P_7_BD#98fb9c2c8?segpoint=1&amp;vbadefaultcenterpage=1&amp;parentnodeid=717761461&amp;vbahtmlprocessed=1&amp;bbb=1&amp;hasbroken=1"/>
              <p:cNvSpPr/>
              <p:nvPr/>
            </p:nvSpPr>
            <p:spPr>
              <a:xfrm>
                <a:off x="502920" y="3527648"/>
                <a:ext cx="11183112" cy="1587310"/>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4.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函数</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的导数</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反映了函数</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的瞬时变化趋势，其正、负号反映了变</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化的方向，其大小</a:t>
                </a:r>
                <a14:m>
                  <m:oMath xmlns:m="http://schemas.openxmlformats.org/officeDocument/2006/math">
                    <m:d>
                      <m:dPr>
                        <m:begChr m:val="|"/>
                        <m:end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反映了变化的快慢，</a:t>
                </a:r>
                <a14:m>
                  <m:oMath xmlns:m="http://schemas.openxmlformats.org/officeDocument/2006/math">
                    <m:d>
                      <m:dPr>
                        <m:begChr m:val="|"/>
                        <m:end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越大，曲线在这点处的切线越</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    “陡”.</a:t>
                </a:r>
                <a:endParaRPr lang="en-US" altLang="zh-CN" sz="2400" dirty="0"/>
              </a:p>
            </p:txBody>
          </p:sp>
        </mc:Choice>
        <mc:Fallback xmlns="">
          <p:sp>
            <p:nvSpPr>
              <p:cNvPr id="6" name="P_7_BD#98fb9c2c8?segpoint=1&amp;vbadefaultcenterpage=1&amp;parentnodeid=717761461&amp;vbahtmlprocessed=1&amp;bbb=1&amp;hasbroken=1"/>
              <p:cNvSpPr>
                <a:spLocks noRot="1" noChangeAspect="1" noMove="1" noResize="1" noEditPoints="1" noAdjustHandles="1" noChangeArrowheads="1" noChangeShapeType="1" noTextEdit="1"/>
              </p:cNvSpPr>
              <p:nvPr/>
            </p:nvSpPr>
            <p:spPr>
              <a:xfrm>
                <a:off x="502920" y="3527648"/>
                <a:ext cx="11183112" cy="1587310"/>
              </a:xfrm>
              <a:prstGeom prst="rect">
                <a:avLst/>
              </a:prstGeom>
              <a:blipFill rotWithShape="1">
                <a:blip r:embed="rId6"/>
                <a:stretch>
                  <a:fillRect t="-14" r="-510" b="-3678"/>
                </a:stretch>
              </a:blipFill>
            </p:spPr>
            <p:txBody>
              <a:bodyPr/>
              <a:lstStyle/>
              <a:p>
                <a:r>
                  <a:rPr lang="zh-CN" altLang="en-US">
                    <a:noFill/>
                  </a:rPr>
                  <a:t> </a:t>
                </a:r>
              </a:p>
            </p:txBody>
          </p:sp>
        </mc:Fallback>
      </mc:AlternateContent>
    </p:spTree>
  </p:cSld>
  <p:clrMapOvr>
    <a:masterClrMapping/>
  </p:clrMapOvr>
  <p:transition>
    <p:split dir="in"/>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_4_BD#c6d17d79b?vbadefaultcenterpage=1&amp;parentnodeid=ad6211dca&amp;vbahtmlprocessed=1" descr="preencoded.png"/>
          <p:cNvPicPr>
            <a:picLocks noChangeAspect="1"/>
          </p:cNvPicPr>
          <p:nvPr/>
        </p:nvPicPr>
        <p:blipFill>
          <a:blip r:embed="rId3"/>
          <a:stretch>
            <a:fillRect/>
          </a:stretch>
        </p:blipFill>
        <p:spPr>
          <a:xfrm>
            <a:off x="3813048" y="756000"/>
            <a:ext cx="4562856" cy="530352"/>
          </a:xfrm>
          <a:prstGeom prst="rect">
            <a:avLst/>
          </a:prstGeom>
        </p:spPr>
      </p:pic>
      <p:sp>
        <p:nvSpPr>
          <p:cNvPr id="3" name="C_5_BD#98ad55c34?vbadefaultcenterpage=1&amp;parentnodeid=c6d17d79b&amp;vbahtmlprocessed=1"/>
          <p:cNvSpPr/>
          <p:nvPr/>
        </p:nvSpPr>
        <p:spPr>
          <a:xfrm>
            <a:off x="502920" y="1419448"/>
            <a:ext cx="11183112" cy="949960"/>
          </a:xfrm>
          <a:prstGeom prst="rect">
            <a:avLst/>
          </a:prstGeom>
          <a:noFill/>
        </p:spPr>
        <p:txBody>
          <a:bodyPr wrap="square" lIns="0" tIns="0" rIns="0" bIns="0" rtlCol="0" anchor="t"/>
          <a:lstStyle/>
          <a:p>
            <a:pPr algn="l" latinLnBrk="1">
              <a:lnSpc>
                <a:spcPct val="150000"/>
              </a:lnSpc>
            </a:pPr>
            <a:r>
              <a:rPr lang="en-US" altLang="zh-CN" sz="26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题组1</a:t>
            </a:r>
            <a:r>
              <a:rPr lang="en-US" altLang="zh-CN" sz="26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6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走出误区</a:t>
            </a:r>
            <a:endParaRPr lang="en-US" altLang="zh-CN" sz="2600" dirty="0"/>
          </a:p>
        </p:txBody>
      </p:sp>
      <p:sp>
        <p:nvSpPr>
          <p:cNvPr id="4" name="QO_6_BD.17_1#63194556b?vbadefaultcenterpage=1&amp;parentnodeid=98ad55c34&amp;vbahtmlprocessed=1"/>
          <p:cNvSpPr/>
          <p:nvPr/>
        </p:nvSpPr>
        <p:spPr>
          <a:xfrm>
            <a:off x="502920" y="2018001"/>
            <a:ext cx="11183112" cy="490030"/>
          </a:xfrm>
          <a:prstGeom prst="rect">
            <a:avLst/>
          </a:prstGeom>
          <a:noFill/>
        </p:spPr>
        <p:txBody>
          <a:bodyPr wrap="square" lIns="0" tIns="0" rIns="0" bIns="0" rtlCol="0" anchor="t"/>
          <a:lstStyle/>
          <a:p>
            <a:pPr marL="0"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判一判</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.（对的打“√”,错的打“×”）</a:t>
            </a:r>
            <a:endParaRPr lang="en-US" altLang="zh-CN" sz="2400" dirty="0"/>
          </a:p>
        </p:txBody>
      </p:sp>
      <mc:AlternateContent xmlns:mc="http://schemas.openxmlformats.org/markup-compatibility/2006" xmlns:a14="http://schemas.microsoft.com/office/drawing/2010/main">
        <mc:Choice Requires="a14">
          <p:sp>
            <p:nvSpPr>
              <p:cNvPr id="5" name="QT_7_BD.18_1#e5aefd0fb?vbadefaultcenterpage=1&amp;parentnodeid=63194556b&amp;vbahtmlprocessed=1"/>
              <p:cNvSpPr/>
              <p:nvPr/>
            </p:nvSpPr>
            <p:spPr>
              <a:xfrm>
                <a:off x="502920" y="2572290"/>
                <a:ext cx="11183112" cy="486029"/>
              </a:xfrm>
              <a:prstGeom prst="rect">
                <a:avLst/>
              </a:prstGeom>
              <a:noFill/>
            </p:spPr>
            <p:txBody>
              <a:bodyPr wrap="square" lIns="0" tIns="0" rIns="0" bIns="0" rtlCol="0" anchor="t"/>
              <a:lstStyle/>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是函数</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在</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附近的平均变化率.(</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endParaRPr lang="en-US" altLang="zh-CN" sz="2400" dirty="0"/>
              </a:p>
            </p:txBody>
          </p:sp>
        </mc:Choice>
        <mc:Fallback xmlns="">
          <p:sp>
            <p:nvSpPr>
              <p:cNvPr id="5" name="QT_7_BD.18_1#e5aefd0fb?vbadefaultcenterpage=1&amp;parentnodeid=63194556b&amp;vbahtmlprocessed=1"/>
              <p:cNvSpPr>
                <a:spLocks noRot="1" noChangeAspect="1" noMove="1" noResize="1" noEditPoints="1" noAdjustHandles="1" noChangeArrowheads="1" noChangeShapeType="1" noTextEdit="1"/>
              </p:cNvSpPr>
              <p:nvPr/>
            </p:nvSpPr>
            <p:spPr>
              <a:xfrm>
                <a:off x="502920" y="2572290"/>
                <a:ext cx="11183112" cy="486029"/>
              </a:xfrm>
              <a:prstGeom prst="rect">
                <a:avLst/>
              </a:prstGeom>
              <a:blipFill rotWithShape="1">
                <a:blip r:embed="rId4"/>
                <a:stretch>
                  <a:fillRect t="-111" r="1" b="-12771"/>
                </a:stretch>
              </a:blipFill>
            </p:spPr>
            <p:txBody>
              <a:bodyPr/>
              <a:lstStyle/>
              <a:p>
                <a:r>
                  <a:rPr lang="zh-CN" altLang="en-US">
                    <a:noFill/>
                  </a:rPr>
                  <a:t> </a:t>
                </a:r>
              </a:p>
            </p:txBody>
          </p:sp>
        </mc:Fallback>
      </mc:AlternateContent>
      <p:sp>
        <p:nvSpPr>
          <p:cNvPr id="6" name="QT_7_AN.19_1#e5aefd0fb.bracket?vbadefaultcenterpage=1&amp;parentnodeid=63194556b&amp;vbapositionanswer=17&amp;vbahtmlprocessed=1"/>
          <p:cNvSpPr/>
          <p:nvPr/>
        </p:nvSpPr>
        <p:spPr>
          <a:xfrm>
            <a:off x="7954137" y="2572290"/>
            <a:ext cx="446088" cy="478790"/>
          </a:xfrm>
          <a:prstGeom prst="rect">
            <a:avLst/>
          </a:prstGeom>
          <a:noFill/>
        </p:spPr>
        <p:txBody>
          <a:bodyPr wrap="none" lIns="0" tIns="0" rIns="0" bIns="0" rtlCol="0" anchor="t"/>
          <a:lstStyle/>
          <a:p>
            <a:pPr marL="0" algn="ctr" latinLnBrk="1">
              <a:lnSpc>
                <a:spcPts val="42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AlternateContent xmlns:mc="http://schemas.openxmlformats.org/markup-compatibility/2006" xmlns:a14="http://schemas.microsoft.com/office/drawing/2010/main">
        <mc:Choice Requires="a14">
          <p:sp>
            <p:nvSpPr>
              <p:cNvPr id="7" name="QT_7_BD.20_1#0839ac03e?vbadefaultcenterpage=1&amp;parentnodeid=63194556b&amp;vbahtmlprocessed=1&amp;bbb=1"/>
              <p:cNvSpPr/>
              <p:nvPr/>
            </p:nvSpPr>
            <p:spPr>
              <a:xfrm>
                <a:off x="502920" y="3131090"/>
                <a:ext cx="11456099" cy="486029"/>
              </a:xfrm>
              <a:prstGeom prst="rect">
                <a:avLst/>
              </a:prstGeom>
              <a:noFill/>
            </p:spPr>
            <p:txBody>
              <a:bodyPr wrap="square" lIns="0" tIns="0" rIns="0" bIns="0" rtlCol="0" anchor="t"/>
              <a:lstStyle/>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（2）曲线</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在某点处的切线与曲线</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过某点的切线意义是相同的.(</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endParaRPr lang="en-US" altLang="zh-CN" sz="2400" dirty="0"/>
              </a:p>
            </p:txBody>
          </p:sp>
        </mc:Choice>
        <mc:Fallback xmlns="">
          <p:sp>
            <p:nvSpPr>
              <p:cNvPr id="7" name="QT_7_BD.20_1#0839ac03e?vbadefaultcenterpage=1&amp;parentnodeid=63194556b&amp;vbahtmlprocessed=1&amp;bbb=1"/>
              <p:cNvSpPr>
                <a:spLocks noRot="1" noChangeAspect="1" noMove="1" noResize="1" noEditPoints="1" noAdjustHandles="1" noChangeArrowheads="1" noChangeShapeType="1" noTextEdit="1"/>
              </p:cNvSpPr>
              <p:nvPr/>
            </p:nvSpPr>
            <p:spPr>
              <a:xfrm>
                <a:off x="502920" y="3131090"/>
                <a:ext cx="11456099" cy="486029"/>
              </a:xfrm>
              <a:prstGeom prst="rect">
                <a:avLst/>
              </a:prstGeom>
              <a:blipFill rotWithShape="1">
                <a:blip r:embed="rId5"/>
                <a:stretch>
                  <a:fillRect t="-111" r="1" b="-12771"/>
                </a:stretch>
              </a:blipFill>
            </p:spPr>
            <p:txBody>
              <a:bodyPr/>
              <a:lstStyle/>
              <a:p>
                <a:r>
                  <a:rPr lang="zh-CN" altLang="en-US">
                    <a:noFill/>
                  </a:rPr>
                  <a:t> </a:t>
                </a:r>
              </a:p>
            </p:txBody>
          </p:sp>
        </mc:Fallback>
      </mc:AlternateContent>
      <p:sp>
        <p:nvSpPr>
          <p:cNvPr id="8" name="QT_7_AN.21_1#0839ac03e.bracket?vbadefaultcenterpage=1&amp;parentnodeid=63194556b&amp;vbapositionanswer=18&amp;vbahtmlprocessed=1"/>
          <p:cNvSpPr/>
          <p:nvPr/>
        </p:nvSpPr>
        <p:spPr>
          <a:xfrm>
            <a:off x="11116056" y="3131090"/>
            <a:ext cx="446088" cy="478790"/>
          </a:xfrm>
          <a:prstGeom prst="rect">
            <a:avLst/>
          </a:prstGeom>
          <a:noFill/>
        </p:spPr>
        <p:txBody>
          <a:bodyPr wrap="none" lIns="0" tIns="0" rIns="0" bIns="0" rtlCol="0" anchor="t"/>
          <a:lstStyle/>
          <a:p>
            <a:pPr marL="0" algn="ctr" latinLnBrk="1">
              <a:lnSpc>
                <a:spcPts val="42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AlternateContent xmlns:mc="http://schemas.openxmlformats.org/markup-compatibility/2006" xmlns:a14="http://schemas.microsoft.com/office/drawing/2010/main">
        <mc:Choice Requires="a14">
          <p:sp>
            <p:nvSpPr>
              <p:cNvPr id="9" name="QT_7_BD.22_1#ee364a191?vbadefaultcenterpage=1&amp;parentnodeid=63194556b&amp;vbahtmlprocessed=1"/>
              <p:cNvSpPr/>
              <p:nvPr/>
            </p:nvSpPr>
            <p:spPr>
              <a:xfrm>
                <a:off x="502920" y="3689890"/>
                <a:ext cx="11183112" cy="486029"/>
              </a:xfrm>
              <a:prstGeom prst="rect">
                <a:avLst/>
              </a:prstGeom>
              <a:noFill/>
            </p:spPr>
            <p:txBody>
              <a:bodyPr wrap="square" lIns="0" tIns="0" rIns="0" bIns="0" rtlCol="0" anchor="t"/>
              <a:lstStyle/>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endParaRPr lang="en-US" altLang="zh-CN" sz="2400" dirty="0"/>
              </a:p>
            </p:txBody>
          </p:sp>
        </mc:Choice>
        <mc:Fallback xmlns="">
          <p:sp>
            <p:nvSpPr>
              <p:cNvPr id="9" name="QT_7_BD.22_1#ee364a191?vbadefaultcenterpage=1&amp;parentnodeid=63194556b&amp;vbahtmlprocessed=1"/>
              <p:cNvSpPr>
                <a:spLocks noRot="1" noChangeAspect="1" noMove="1" noResize="1" noEditPoints="1" noAdjustHandles="1" noChangeArrowheads="1" noChangeShapeType="1" noTextEdit="1"/>
              </p:cNvSpPr>
              <p:nvPr/>
            </p:nvSpPr>
            <p:spPr>
              <a:xfrm>
                <a:off x="502920" y="3689890"/>
                <a:ext cx="11183112" cy="486029"/>
              </a:xfrm>
              <a:prstGeom prst="rect">
                <a:avLst/>
              </a:prstGeom>
              <a:blipFill rotWithShape="1">
                <a:blip r:embed="rId6"/>
                <a:stretch>
                  <a:fillRect t="-111" r="1" b="-12771"/>
                </a:stretch>
              </a:blipFill>
            </p:spPr>
            <p:txBody>
              <a:bodyPr/>
              <a:lstStyle/>
              <a:p>
                <a:r>
                  <a:rPr lang="zh-CN" altLang="en-US">
                    <a:noFill/>
                  </a:rPr>
                  <a:t> </a:t>
                </a:r>
              </a:p>
            </p:txBody>
          </p:sp>
        </mc:Fallback>
      </mc:AlternateContent>
      <p:sp>
        <p:nvSpPr>
          <p:cNvPr id="10" name="QT_7_AN.23_1#ee364a191.bracket?vbadefaultcenterpage=1&amp;parentnodeid=63194556b&amp;vbapositionanswer=19&amp;vbahtmlprocessed=1"/>
          <p:cNvSpPr/>
          <p:nvPr/>
        </p:nvSpPr>
        <p:spPr>
          <a:xfrm>
            <a:off x="3674999" y="3689890"/>
            <a:ext cx="446088" cy="478790"/>
          </a:xfrm>
          <a:prstGeom prst="rect">
            <a:avLst/>
          </a:prstGeom>
          <a:noFill/>
        </p:spPr>
        <p:txBody>
          <a:bodyPr wrap="none" lIns="0" tIns="0" rIns="0" bIns="0" rtlCol="0" anchor="t"/>
          <a:lstStyle/>
          <a:p>
            <a:pPr marL="0" algn="ctr" latinLnBrk="1">
              <a:lnSpc>
                <a:spcPts val="42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AlternateContent xmlns:mc="http://schemas.openxmlformats.org/markup-compatibility/2006" xmlns:a14="http://schemas.microsoft.com/office/drawing/2010/main">
        <mc:Choice Requires="a14">
          <p:sp>
            <p:nvSpPr>
              <p:cNvPr id="11" name="QT_7_BD.24_1#361806da9?vbadefaultcenterpage=1&amp;parentnodeid=63194556b&amp;vbahtmlprocessed=1"/>
              <p:cNvSpPr/>
              <p:nvPr/>
            </p:nvSpPr>
            <p:spPr>
              <a:xfrm>
                <a:off x="502920" y="4248690"/>
                <a:ext cx="11183112" cy="486029"/>
              </a:xfrm>
              <a:prstGeom prst="rect">
                <a:avLst/>
              </a:prstGeom>
              <a:noFill/>
            </p:spPr>
            <p:txBody>
              <a:bodyPr wrap="square" lIns="0" tIns="0" rIns="0" bIns="0" rtlCol="0" anchor="t"/>
              <a:lstStyle/>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（4）若</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sin</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，则</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cos</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endParaRPr lang="en-US" altLang="zh-CN" sz="2400" dirty="0"/>
              </a:p>
            </p:txBody>
          </p:sp>
        </mc:Choice>
        <mc:Fallback xmlns="">
          <p:sp>
            <p:nvSpPr>
              <p:cNvPr id="11" name="QT_7_BD.24_1#361806da9?vbadefaultcenterpage=1&amp;parentnodeid=63194556b&amp;vbahtmlprocessed=1"/>
              <p:cNvSpPr>
                <a:spLocks noRot="1" noChangeAspect="1" noMove="1" noResize="1" noEditPoints="1" noAdjustHandles="1" noChangeArrowheads="1" noChangeShapeType="1" noTextEdit="1"/>
              </p:cNvSpPr>
              <p:nvPr/>
            </p:nvSpPr>
            <p:spPr>
              <a:xfrm>
                <a:off x="502920" y="4248690"/>
                <a:ext cx="11183112" cy="486029"/>
              </a:xfrm>
              <a:prstGeom prst="rect">
                <a:avLst/>
              </a:prstGeom>
              <a:blipFill rotWithShape="1">
                <a:blip r:embed="rId7"/>
                <a:stretch>
                  <a:fillRect t="-111" r="1" b="-12771"/>
                </a:stretch>
              </a:blipFill>
            </p:spPr>
            <p:txBody>
              <a:bodyPr/>
              <a:lstStyle/>
              <a:p>
                <a:r>
                  <a:rPr lang="zh-CN" altLang="en-US">
                    <a:noFill/>
                  </a:rPr>
                  <a:t> </a:t>
                </a:r>
              </a:p>
            </p:txBody>
          </p:sp>
        </mc:Fallback>
      </mc:AlternateContent>
      <p:sp>
        <p:nvSpPr>
          <p:cNvPr id="12" name="QT_7_AN.25_1#361806da9.bracket?vbadefaultcenterpage=1&amp;parentnodeid=63194556b&amp;vbapositionanswer=20&amp;vbahtmlprocessed=1"/>
          <p:cNvSpPr/>
          <p:nvPr/>
        </p:nvSpPr>
        <p:spPr>
          <a:xfrm>
            <a:off x="6552185" y="4248690"/>
            <a:ext cx="446088" cy="478790"/>
          </a:xfrm>
          <a:prstGeom prst="rect">
            <a:avLst/>
          </a:prstGeom>
          <a:noFill/>
        </p:spPr>
        <p:txBody>
          <a:bodyPr wrap="none" lIns="0" tIns="0" rIns="0" bIns="0" rtlCol="0" anchor="t"/>
          <a:lstStyle/>
          <a:p>
            <a:pPr marL="0" algn="ctr" latinLnBrk="1">
              <a:lnSpc>
                <a:spcPts val="42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wipe(left)">
                                      <p:cBhvr>
                                        <p:cTn id="7" dur="500"/>
                                        <p:tgtEl>
                                          <p:spTgt spid="6">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wipe(left)">
                                      <p:cBhvr>
                                        <p:cTn id="10" dur="5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8">
                                            <p:bg/>
                                          </p:spTgt>
                                        </p:tgtEl>
                                        <p:attrNameLst>
                                          <p:attrName>style.visibility</p:attrName>
                                        </p:attrNameLst>
                                      </p:cBhvr>
                                      <p:to>
                                        <p:strVal val="visible"/>
                                      </p:to>
                                    </p:set>
                                    <p:animEffect transition="in" filter="wipe(left)">
                                      <p:cBhvr>
                                        <p:cTn id="15" dur="500"/>
                                        <p:tgtEl>
                                          <p:spTgt spid="8">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wipe(left)">
                                      <p:cBhvr>
                                        <p:cTn id="18" dur="500"/>
                                        <p:tgtEl>
                                          <p:spTgt spid="8">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0">
                                            <p:bg/>
                                          </p:spTgt>
                                        </p:tgtEl>
                                        <p:attrNameLst>
                                          <p:attrName>style.visibility</p:attrName>
                                        </p:attrNameLst>
                                      </p:cBhvr>
                                      <p:to>
                                        <p:strVal val="visible"/>
                                      </p:to>
                                    </p:set>
                                    <p:animEffect transition="in" filter="wipe(left)">
                                      <p:cBhvr>
                                        <p:cTn id="23" dur="500"/>
                                        <p:tgtEl>
                                          <p:spTgt spid="10">
                                            <p:bg/>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0">
                                            <p:txEl>
                                              <p:pRg st="0" end="0"/>
                                            </p:txEl>
                                          </p:spTgt>
                                        </p:tgtEl>
                                        <p:attrNameLst>
                                          <p:attrName>style.visibility</p:attrName>
                                        </p:attrNameLst>
                                      </p:cBhvr>
                                      <p:to>
                                        <p:strVal val="visible"/>
                                      </p:to>
                                    </p:set>
                                    <p:animEffect transition="in" filter="wipe(left)">
                                      <p:cBhvr>
                                        <p:cTn id="26" dur="500"/>
                                        <p:tgtEl>
                                          <p:spTgt spid="10">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2">
                                            <p:bg/>
                                          </p:spTgt>
                                        </p:tgtEl>
                                        <p:attrNameLst>
                                          <p:attrName>style.visibility</p:attrName>
                                        </p:attrNameLst>
                                      </p:cBhvr>
                                      <p:to>
                                        <p:strVal val="visible"/>
                                      </p:to>
                                    </p:set>
                                    <p:animEffect transition="in" filter="wipe(left)">
                                      <p:cBhvr>
                                        <p:cTn id="31" dur="500"/>
                                        <p:tgtEl>
                                          <p:spTgt spid="12">
                                            <p:bg/>
                                          </p:spTgt>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2">
                                            <p:txEl>
                                              <p:pRg st="0" end="0"/>
                                            </p:txEl>
                                          </p:spTgt>
                                        </p:tgtEl>
                                        <p:attrNameLst>
                                          <p:attrName>style.visibility</p:attrName>
                                        </p:attrNameLst>
                                      </p:cBhvr>
                                      <p:to>
                                        <p:strVal val="visible"/>
                                      </p:to>
                                    </p:set>
                                    <p:animEffect transition="in" filter="wipe(left)">
                                      <p:cBhvr>
                                        <p:cTn id="3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P spid="8" grpId="0" build="p" animBg="1"/>
      <p:bldP spid="10" grpId="0" build="p" animBg="1"/>
      <p:bldP spid="12" grpId="0" build="p"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B_6_BD.26_1#8b4b11bbe?vbadefaultcenterpage=1&amp;parentnodeid=98ad55c34&amp;vbahtmlprocessed=1&amp;bbb=1&amp;hasbroken=1"/>
              <p:cNvSpPr/>
              <p:nvPr/>
            </p:nvSpPr>
            <p:spPr>
              <a:xfrm>
                <a:off x="502920" y="1145999"/>
                <a:ext cx="11183112" cy="1034669"/>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（易错题）过点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𝑀</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1,1</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且与曲线</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3</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相切的直线方程为</a:t>
                </a:r>
              </a:p>
              <a:p>
                <a:pPr latinLnBrk="1">
                  <a:lnSpc>
                    <a:spcPct val="150000"/>
                  </a:lnSpc>
                </a:pPr>
                <a:r>
                  <a:rPr lang="en-US" altLang="zh-CN" sz="2400" i="0">
                    <a:solidFill>
                      <a:srgbClr val="000000"/>
                    </a:solidFill>
                    <a:latin typeface="宋体" panose="02010600030101010101" pitchFamily="2" charset="-122"/>
                    <a:ea typeface="宋体" panose="02010600030101010101" pitchFamily="2" charset="-122"/>
                    <a:cs typeface="宋体" panose="02010600030101010101" pitchFamily="34" charset="-120"/>
                  </a:rPr>
                  <a:t>__________________________</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2" name="QB_6_BD.26_1#8b4b11bbe?vbadefaultcenterpage=1&amp;parentnodeid=98ad55c34&amp;vbahtmlprocessed=1&amp;bbb=1&amp;hasbroken=1"/>
              <p:cNvSpPr>
                <a:spLocks noRot="1" noChangeAspect="1" noMove="1" noResize="1" noEditPoints="1" noAdjustHandles="1" noChangeArrowheads="1" noChangeShapeType="1" noTextEdit="1"/>
              </p:cNvSpPr>
              <p:nvPr/>
            </p:nvSpPr>
            <p:spPr>
              <a:xfrm>
                <a:off x="502920" y="1145999"/>
                <a:ext cx="11183112" cy="1034669"/>
              </a:xfrm>
              <a:prstGeom prst="rect">
                <a:avLst/>
              </a:prstGeom>
              <a:blipFill rotWithShape="1">
                <a:blip r:embed="rId3"/>
                <a:stretch>
                  <a:fillRect t="-44" r="1" b="-80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QB_6_AN.27_1#8b4b11bbe.blank?vbadefaultcenterpage=1&amp;parentnodeid=98ad55c34&amp;vbapositionanswer=21&amp;vbahtmlprocessed=1"/>
              <p:cNvSpPr/>
              <p:nvPr/>
            </p:nvSpPr>
            <p:spPr>
              <a:xfrm>
                <a:off x="655320" y="1751534"/>
                <a:ext cx="3677222" cy="348742"/>
              </a:xfrm>
              <a:prstGeom prst="rect">
                <a:avLst/>
              </a:prstGeom>
              <a:noFill/>
            </p:spPr>
            <p:txBody>
              <a:bodyPr wrap="none" lIns="0" tIns="0" rIns="0" bIns="0" rtlCol="0" anchor="t"/>
              <a:lstStyle/>
              <a:p>
                <a:pPr marL="0" algn="ctr" latinLnBrk="1">
                  <a:lnSpc>
                    <a:spcPts val="29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27</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−23=0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或</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xmlns="">
          <p:sp>
            <p:nvSpPr>
              <p:cNvPr id="3" name="QB_6_AN.27_1#8b4b11bbe.blank?vbadefaultcenterpage=1&amp;parentnodeid=98ad55c34&amp;vbapositionanswer=21&amp;vbahtmlprocessed=1"/>
              <p:cNvSpPr>
                <a:spLocks noRot="1" noChangeAspect="1" noMove="1" noResize="1" noEditPoints="1" noAdjustHandles="1" noChangeArrowheads="1" noChangeShapeType="1" noTextEdit="1"/>
              </p:cNvSpPr>
              <p:nvPr/>
            </p:nvSpPr>
            <p:spPr>
              <a:xfrm>
                <a:off x="655320" y="1751534"/>
                <a:ext cx="3677222" cy="348742"/>
              </a:xfrm>
              <a:prstGeom prst="rect">
                <a:avLst/>
              </a:prstGeom>
              <a:blipFill rotWithShape="1">
                <a:blip r:embed="rId4"/>
                <a:stretch>
                  <a:fillRect t="-6978" r="16" b="-5550"/>
                </a:stretch>
              </a:blipFill>
            </p:spPr>
            <p:txBody>
              <a:bodyPr/>
              <a:lstStyle/>
              <a:p>
                <a:r>
                  <a:rPr lang="zh-CN" altLang="en-US">
                    <a:noFill/>
                  </a:rPr>
                  <a:t> </a:t>
                </a:r>
              </a:p>
            </p:txBody>
          </p:sp>
        </mc:Fallback>
      </mc:AlternateContent>
      <p:sp>
        <p:nvSpPr>
          <p:cNvPr id="4" name="QB_6_EX.28_1#8b4b11bbe?vbadefaultcenterpage=1&amp;parentnodeid=98ad55c34&amp;vbahtmlprocessed=1"/>
          <p:cNvSpPr/>
          <p:nvPr/>
        </p:nvSpPr>
        <p:spPr>
          <a:xfrm>
            <a:off x="502920" y="2194446"/>
            <a:ext cx="11183112" cy="490030"/>
          </a:xfrm>
          <a:prstGeom prst="rect">
            <a:avLst/>
          </a:prstGeom>
          <a:noFill/>
        </p:spPr>
        <p:txBody>
          <a:bodyPr wrap="square" lIns="0" tIns="0" rIns="0" bIns="0" rtlCol="0" anchor="t"/>
          <a:lstStyle/>
          <a:p>
            <a:pPr algn="l" latinLnBrk="1">
              <a:lnSpc>
                <a:spcPct val="1500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易错点</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】容易混淆“在点”和“过点”而漏解.</a:t>
            </a:r>
            <a:endParaRPr lang="en-US" altLang="zh-CN" sz="2400" dirty="0"/>
          </a:p>
        </p:txBody>
      </p:sp>
      <mc:AlternateContent xmlns:mc="http://schemas.openxmlformats.org/markup-compatibility/2006" xmlns:a14="http://schemas.microsoft.com/office/drawing/2010/main">
        <mc:Choice Requires="a14">
          <p:sp>
            <p:nvSpPr>
              <p:cNvPr id="5" name="QB_6_AS.29_1#8b4b11bbe?vbadefaultcenterpage=1&amp;parentnodeid=98ad55c34&amp;vbahtmlprocessed=1&amp;bbb=1&amp;hasbroken=1"/>
              <p:cNvSpPr/>
              <p:nvPr/>
            </p:nvSpPr>
            <p:spPr>
              <a:xfrm>
                <a:off x="502920" y="2685746"/>
                <a:ext cx="11183112" cy="3314256"/>
              </a:xfrm>
              <a:prstGeom prst="rect">
                <a:avLst/>
              </a:prstGeom>
              <a:noFill/>
            </p:spPr>
            <p:txBody>
              <a:bodyPr wrap="non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，设过点</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𝑀</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1,1</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的切线与曲线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相切于</a:t>
                </a: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点</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Sup>
                          <m:sSub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sup>
                        </m:sSub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，根据导数的几何意义，曲线在点</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处的切线的斜率为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sSubSup>
                      <m:sSub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bSup>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，过</a:t>
                </a: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点</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𝑀</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1,1</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的切线的斜率为</a:t>
                </a:r>
                <a14:m>
                  <m:oMath xmlns:m="http://schemas.openxmlformats.org/officeDocument/2006/math">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sSubSup>
                          <m:sSub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sup>
                        </m:sSub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+1−1</m:t>
                        </m:r>
                      </m:num>
                      <m:den>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sSubSup>
                      <m:sSub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b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sSubSup>
                          <m:sSub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sup>
                        </m:sSubSup>
                      </m:num>
                      <m:den>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，解得</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或</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b="0" i="0" kern="0" spc="-9990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或</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27</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，因此曲线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过点</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𝑀</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1,1</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的切线方程为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27</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en>
                    </m:f>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或</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即</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27</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−23=0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或</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5" name="QB_6_AS.29_1#8b4b11bbe?vbadefaultcenterpage=1&amp;parentnodeid=98ad55c34&amp;vbahtmlprocessed=1&amp;bbb=1&amp;hasbroken=1"/>
              <p:cNvSpPr>
                <a:spLocks noRot="1" noChangeAspect="1" noMove="1" noResize="1" noEditPoints="1" noAdjustHandles="1" noChangeArrowheads="1" noChangeShapeType="1" noTextEdit="1"/>
              </p:cNvSpPr>
              <p:nvPr/>
            </p:nvSpPr>
            <p:spPr>
              <a:xfrm>
                <a:off x="502920" y="2685746"/>
                <a:ext cx="11183112" cy="3314256"/>
              </a:xfrm>
              <a:prstGeom prst="rect">
                <a:avLst/>
              </a:prstGeom>
              <a:blipFill rotWithShape="1">
                <a:blip r:embed="rId5"/>
                <a:stretch>
                  <a:fillRect t="-10" r="1" b="-5138"/>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left)">
                                      <p:cBhvr>
                                        <p:cTn id="7" dur="500"/>
                                        <p:tgtEl>
                                          <p:spTgt spid="3">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
                                            <p:bg/>
                                          </p:spTgt>
                                        </p:tgtEl>
                                        <p:attrNameLst>
                                          <p:attrName>style.visibility</p:attrName>
                                        </p:attrNameLst>
                                      </p:cBhvr>
                                      <p:to>
                                        <p:strVal val="visible"/>
                                      </p:to>
                                    </p:set>
                                    <p:animEffect transition="in" filter="wipe(left)">
                                      <p:cBhvr>
                                        <p:cTn id="15" dur="500"/>
                                        <p:tgtEl>
                                          <p:spTgt spid="4">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wipe(left)">
                                      <p:cBhvr>
                                        <p:cTn id="18" dur="500"/>
                                        <p:tgtEl>
                                          <p:spTgt spid="4">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5">
                                            <p:bg/>
                                          </p:spTgt>
                                        </p:tgtEl>
                                        <p:attrNameLst>
                                          <p:attrName>style.visibility</p:attrName>
                                        </p:attrNameLst>
                                      </p:cBhvr>
                                      <p:to>
                                        <p:strVal val="visible"/>
                                      </p:to>
                                    </p:set>
                                    <p:animEffect transition="in" filter="wipe(left)">
                                      <p:cBhvr>
                                        <p:cTn id="23" dur="500"/>
                                        <p:tgtEl>
                                          <p:spTgt spid="5">
                                            <p:bg/>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5">
                                            <p:txEl>
                                              <p:pRg st="0" end="0"/>
                                            </p:txEl>
                                          </p:spTgt>
                                        </p:tgtEl>
                                        <p:attrNameLst>
                                          <p:attrName>style.visibility</p:attrName>
                                        </p:attrNameLst>
                                      </p:cBhvr>
                                      <p:to>
                                        <p:strVal val="visible"/>
                                      </p:to>
                                    </p:set>
                                    <p:animEffect transition="in" filter="wipe(left)">
                                      <p:cBhvr>
                                        <p:cTn id="26" dur="500"/>
                                        <p:tgtEl>
                                          <p:spTgt spid="5">
                                            <p:txEl>
                                              <p:pRg st="0" end="0"/>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5">
                                            <p:txEl>
                                              <p:pRg st="1" end="1"/>
                                            </p:txEl>
                                          </p:spTgt>
                                        </p:tgtEl>
                                        <p:attrNameLst>
                                          <p:attrName>style.visibility</p:attrName>
                                        </p:attrNameLst>
                                      </p:cBhvr>
                                      <p:to>
                                        <p:strVal val="visible"/>
                                      </p:to>
                                    </p:set>
                                    <p:animEffect transition="in" filter="wipe(left)">
                                      <p:cBhvr>
                                        <p:cTn id="29" dur="500"/>
                                        <p:tgtEl>
                                          <p:spTgt spid="5">
                                            <p:txEl>
                                              <p:pRg st="1" end="1"/>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5">
                                            <p:txEl>
                                              <p:pRg st="2" end="2"/>
                                            </p:txEl>
                                          </p:spTgt>
                                        </p:tgtEl>
                                        <p:attrNameLst>
                                          <p:attrName>style.visibility</p:attrName>
                                        </p:attrNameLst>
                                      </p:cBhvr>
                                      <p:to>
                                        <p:strVal val="visible"/>
                                      </p:to>
                                    </p:set>
                                    <p:animEffect transition="in" filter="wipe(left)">
                                      <p:cBhvr>
                                        <p:cTn id="32" dur="500"/>
                                        <p:tgtEl>
                                          <p:spTgt spid="5">
                                            <p:txEl>
                                              <p:pRg st="2" end="2"/>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animEffect transition="in" filter="wipe(left)">
                                      <p:cBhvr>
                                        <p:cTn id="35" dur="500"/>
                                        <p:tgtEl>
                                          <p:spTgt spid="5">
                                            <p:txEl>
                                              <p:pRg st="3" end="3"/>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5">
                                            <p:txEl>
                                              <p:pRg st="4" end="4"/>
                                            </p:txEl>
                                          </p:spTgt>
                                        </p:tgtEl>
                                        <p:attrNameLst>
                                          <p:attrName>style.visibility</p:attrName>
                                        </p:attrNameLst>
                                      </p:cBhvr>
                                      <p:to>
                                        <p:strVal val="visible"/>
                                      </p:to>
                                    </p:set>
                                    <p:animEffect transition="in" filter="wipe(left)">
                                      <p:cBhvr>
                                        <p:cTn id="38"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build="p" animBg="1"/>
      <p:bldP spid="5" grpId="0"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_5_BD#aa448c6d4?vbadefaultcenterpage=1&amp;parentnodeid=c6d17d79b&amp;vbahtmlprocessed=1"/>
          <p:cNvSpPr/>
          <p:nvPr/>
        </p:nvSpPr>
        <p:spPr>
          <a:xfrm>
            <a:off x="502920" y="756000"/>
            <a:ext cx="11183112" cy="949960"/>
          </a:xfrm>
          <a:prstGeom prst="rect">
            <a:avLst/>
          </a:prstGeom>
          <a:noFill/>
        </p:spPr>
        <p:txBody>
          <a:bodyPr wrap="square" lIns="0" tIns="0" rIns="0" bIns="0" rtlCol="0" anchor="t"/>
          <a:lstStyle/>
          <a:p>
            <a:pPr algn="l" latinLnBrk="1">
              <a:lnSpc>
                <a:spcPct val="150000"/>
              </a:lnSpc>
            </a:pPr>
            <a:r>
              <a:rPr lang="en-US" altLang="zh-CN" sz="26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题组2</a:t>
            </a:r>
            <a:r>
              <a:rPr lang="en-US" altLang="zh-CN" sz="26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6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走进教材</a:t>
            </a:r>
            <a:endParaRPr lang="en-US" altLang="zh-CN" sz="2600" dirty="0"/>
          </a:p>
        </p:txBody>
      </p:sp>
      <mc:AlternateContent xmlns:mc="http://schemas.openxmlformats.org/markup-compatibility/2006" xmlns:a14="http://schemas.microsoft.com/office/drawing/2010/main">
        <mc:Choice Requires="a14">
          <p:sp>
            <p:nvSpPr>
              <p:cNvPr id="3" name="QB_6_BD.30_1#b6e9499af?vbadefaultcenterpage=1&amp;parentnodeid=aa448c6d4&amp;vbahtmlprocessed=1&amp;bbb=1&amp;hasbroken=1"/>
              <p:cNvSpPr/>
              <p:nvPr/>
            </p:nvSpPr>
            <p:spPr>
              <a:xfrm>
                <a:off x="502920" y="1292448"/>
                <a:ext cx="11183112" cy="1260793"/>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（人教A版选修②P81 </a:t>
                </a: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练习T2改编）若函数</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e</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sup>
                    </m:sSup>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在</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处的导数不大于</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，则实数</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的取值范围为</a:t>
                </a:r>
                <a:r>
                  <a:rPr lang="en-US" altLang="zh-CN" sz="2400" i="0" dirty="0">
                    <a:solidFill>
                      <a:srgbClr val="000000"/>
                    </a:solidFill>
                    <a:latin typeface="宋体" panose="02010600030101010101" pitchFamily="2" charset="-122"/>
                    <a:ea typeface="宋体" panose="02010600030101010101" pitchFamily="2" charset="-122"/>
                    <a:cs typeface="宋体" panose="02010600030101010101" pitchFamily="34" charset="-120"/>
                  </a:rPr>
                  <a:t>________</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3" name="QB_6_BD.30_1#b6e9499af?vbadefaultcenterpage=1&amp;parentnodeid=aa448c6d4&amp;vbahtmlprocessed=1&amp;bbb=1&amp;hasbroken=1"/>
              <p:cNvSpPr>
                <a:spLocks noRot="1" noChangeAspect="1" noMove="1" noResize="1" noEditPoints="1" noAdjustHandles="1" noChangeArrowheads="1" noChangeShapeType="1" noTextEdit="1"/>
              </p:cNvSpPr>
              <p:nvPr/>
            </p:nvSpPr>
            <p:spPr>
              <a:xfrm>
                <a:off x="502920" y="1292448"/>
                <a:ext cx="11183112" cy="1260793"/>
              </a:xfrm>
              <a:prstGeom prst="rect">
                <a:avLst/>
              </a:prstGeom>
              <a:blipFill rotWithShape="1">
                <a:blip r:embed="rId3"/>
                <a:stretch>
                  <a:fillRect t="-18" r="1" b="-55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QB_6_AN.31_1#b6e9499af.blank?vbadefaultcenterpage=1&amp;parentnodeid=aa448c6d4&amp;vbapositionanswer=22&amp;vbahtmlprocessed=1"/>
              <p:cNvSpPr/>
              <p:nvPr/>
            </p:nvSpPr>
            <p:spPr>
              <a:xfrm>
                <a:off x="4161600" y="2130711"/>
                <a:ext cx="1155700" cy="353949"/>
              </a:xfrm>
              <a:prstGeom prst="rect">
                <a:avLst/>
              </a:prstGeom>
              <a:noFill/>
            </p:spPr>
            <p:txBody>
              <a:bodyPr wrap="none" lIns="0" tIns="0" rIns="0" bIns="0" rtlCol="0" anchor="t"/>
              <a:lstStyle/>
              <a:p>
                <a:pPr marL="0" algn="ctr" latinLnBrk="1">
                  <a:lnSpc>
                    <a:spcPts val="3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xmlns="">
          <p:sp>
            <p:nvSpPr>
              <p:cNvPr id="4" name="QB_6_AN.31_1#b6e9499af.blank?vbadefaultcenterpage=1&amp;parentnodeid=aa448c6d4&amp;vbapositionanswer=22&amp;vbahtmlprocessed=1"/>
              <p:cNvSpPr>
                <a:spLocks noRot="1" noChangeAspect="1" noMove="1" noResize="1" noEditPoints="1" noAdjustHandles="1" noChangeArrowheads="1" noChangeShapeType="1" noTextEdit="1"/>
              </p:cNvSpPr>
              <p:nvPr/>
            </p:nvSpPr>
            <p:spPr>
              <a:xfrm>
                <a:off x="4161600" y="2130711"/>
                <a:ext cx="1155700" cy="353949"/>
              </a:xfrm>
              <a:prstGeom prst="rect">
                <a:avLst/>
              </a:prstGeom>
              <a:blipFill rotWithShape="1">
                <a:blip r:embed="rId4"/>
                <a:stretch>
                  <a:fillRect l="-39" t="-81" r="39" b="-75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QB_6_AS.32_1#b6e9499af?vbadefaultcenterpage=1&amp;parentnodeid=aa448c6d4&amp;vbahtmlprocessed=1&amp;bbb=1&amp;hasbroken=1"/>
              <p:cNvSpPr/>
              <p:nvPr/>
            </p:nvSpPr>
            <p:spPr>
              <a:xfrm>
                <a:off x="502920" y="2562448"/>
                <a:ext cx="11183112" cy="1310640"/>
              </a:xfrm>
              <a:prstGeom prst="rect">
                <a:avLst/>
              </a:prstGeom>
              <a:noFill/>
            </p:spPr>
            <p:txBody>
              <a:bodyPr wrap="non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sup>
                    </m:sSup>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sup>
                    </m:sSup>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sup>
                    </m:sSup>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，由</a:t>
                </a:r>
              </a:p>
              <a:p>
                <a:pPr latinLnBrk="1">
                  <a:lnSpc>
                    <a:spcPct val="15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得</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，所以实数</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的取值范围为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5" name="QB_6_AS.32_1#b6e9499af?vbadefaultcenterpage=1&amp;parentnodeid=aa448c6d4&amp;vbahtmlprocessed=1&amp;bbb=1&amp;hasbroken=1"/>
              <p:cNvSpPr>
                <a:spLocks noRot="1" noChangeAspect="1" noMove="1" noResize="1" noEditPoints="1" noAdjustHandles="1" noChangeArrowheads="1" noChangeShapeType="1" noTextEdit="1"/>
              </p:cNvSpPr>
              <p:nvPr/>
            </p:nvSpPr>
            <p:spPr>
              <a:xfrm>
                <a:off x="502920" y="2562448"/>
                <a:ext cx="11183112" cy="1310640"/>
              </a:xfrm>
              <a:prstGeom prst="rect">
                <a:avLst/>
              </a:prstGeom>
              <a:blipFill rotWithShape="1">
                <a:blip r:embed="rId5"/>
                <a:stretch>
                  <a:fillRect t="-17" r="1" b="-5748"/>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wipe(left)">
                                      <p:cBhvr>
                                        <p:cTn id="7" dur="500"/>
                                        <p:tgtEl>
                                          <p:spTgt spid="4">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
                                            <p:bg/>
                                          </p:spTgt>
                                        </p:tgtEl>
                                        <p:attrNameLst>
                                          <p:attrName>style.visibility</p:attrName>
                                        </p:attrNameLst>
                                      </p:cBhvr>
                                      <p:to>
                                        <p:strVal val="visible"/>
                                      </p:to>
                                    </p:set>
                                    <p:animEffect transition="in" filter="wipe(left)">
                                      <p:cBhvr>
                                        <p:cTn id="15" dur="500"/>
                                        <p:tgtEl>
                                          <p:spTgt spid="5">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wipe(left)">
                                      <p:cBhvr>
                                        <p:cTn id="18" dur="500"/>
                                        <p:tgtEl>
                                          <p:spTgt spid="5">
                                            <p:txEl>
                                              <p:pRg st="0" end="0"/>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wipe(left)">
                                      <p:cBhvr>
                                        <p:cTn id="21"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build="p"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B_6_BD.33_1#273fcb1bc?vbadefaultcenterpage=1&amp;parentnodeid=aa448c6d4&amp;vbahtmlprocessed=1&amp;bbb=1&amp;hasbroken=1"/>
              <p:cNvSpPr/>
              <p:nvPr/>
            </p:nvSpPr>
            <p:spPr>
              <a:xfrm>
                <a:off x="502920" y="1231057"/>
                <a:ext cx="11183112" cy="1488250"/>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4.</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（人教A版选修</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②</m:t>
                    </m:r>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P</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81</m:t>
                    </m:r>
                    <m:r>
                      <a:rPr lang="en-US" altLang="zh-CN" sz="2400" b="1"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6</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改编）已知函数</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满足</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π</m:t>
                            </m:r>
                          </m:num>
                          <m:den>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4</m:t>
                            </m:r>
                          </m:den>
                        </m:f>
                      </m:e>
                    </m:d>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cos</m:t>
                    </m:r>
                    <m:r>
                      <m:rPr>
                        <m:nor/>
                      </m:rP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sin</m:t>
                    </m:r>
                    <m:r>
                      <m:rPr>
                        <m:nor/>
                      </m:rP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，则</a:t>
                </a:r>
              </a:p>
              <a:p>
                <a:pPr latinLnBrk="1">
                  <a:lnSpc>
                    <a:spcPct val="150000"/>
                  </a:lnSpc>
                </a:pP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曲线</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在</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π</m:t>
                        </m:r>
                      </m:num>
                      <m:den>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4</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处的切线方程为</a:t>
                </a:r>
                <a:r>
                  <a:rPr lang="en-US" altLang="zh-CN" sz="2400" i="0" dirty="0">
                    <a:solidFill>
                      <a:srgbClr val="000000"/>
                    </a:solidFill>
                    <a:latin typeface="宋体" panose="02010600030101010101" pitchFamily="2" charset="-122"/>
                    <a:ea typeface="宋体" panose="02010600030101010101" pitchFamily="2" charset="-122"/>
                    <a:cs typeface="宋体" panose="02010600030101010101" pitchFamily="34" charset="-120"/>
                  </a:rPr>
                  <a:t>_________________________________</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2" name="QB_6_BD.33_1#273fcb1bc?vbadefaultcenterpage=1&amp;parentnodeid=aa448c6d4&amp;vbahtmlprocessed=1&amp;bbb=1&amp;hasbroken=1"/>
              <p:cNvSpPr>
                <a:spLocks noRot="1" noChangeAspect="1" noMove="1" noResize="1" noEditPoints="1" noAdjustHandles="1" noChangeArrowheads="1" noChangeShapeType="1" noTextEdit="1"/>
              </p:cNvSpPr>
              <p:nvPr/>
            </p:nvSpPr>
            <p:spPr>
              <a:xfrm>
                <a:off x="502920" y="1231057"/>
                <a:ext cx="11183112" cy="1488250"/>
              </a:xfrm>
              <a:prstGeom prst="rect">
                <a:avLst/>
              </a:prstGeom>
              <a:blipFill rotWithShape="1">
                <a:blip r:embed="rId3"/>
                <a:stretch>
                  <a:fillRect t="-29" r="1" b="-73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QB_6_AN.34_1#273fcb1bc.blank?vbadefaultcenterpage=1&amp;parentnodeid=aa448c6d4&amp;vbapositionanswer=23&amp;vbahtmlprocessed=1"/>
              <p:cNvSpPr/>
              <p:nvPr/>
            </p:nvSpPr>
            <p:spPr>
              <a:xfrm>
                <a:off x="5492687" y="2141964"/>
                <a:ext cx="4931029" cy="420878"/>
              </a:xfrm>
              <a:prstGeom prst="rect">
                <a:avLst/>
              </a:prstGeom>
              <a:noFill/>
            </p:spPr>
            <p:txBody>
              <a:bodyPr wrap="none" lIns="0" tIns="0" rIns="0" bIns="0" rtlCol="0" anchor="t"/>
              <a:lstStyle/>
              <a:p>
                <a:pPr marL="0" algn="ctr" latinLnBrk="1">
                  <a:lnSpc>
                    <a:spcPts val="3400"/>
                  </a:lnSpc>
                </a:pP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4−4</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π</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π</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xmlns="">
          <p:sp>
            <p:nvSpPr>
              <p:cNvPr id="3" name="QB_6_AN.34_1#273fcb1bc.blank?vbadefaultcenterpage=1&amp;parentnodeid=aa448c6d4&amp;vbapositionanswer=23&amp;vbahtmlprocessed=1"/>
              <p:cNvSpPr>
                <a:spLocks noRot="1" noChangeAspect="1" noMove="1" noResize="1" noEditPoints="1" noAdjustHandles="1" noChangeArrowheads="1" noChangeShapeType="1" noTextEdit="1"/>
              </p:cNvSpPr>
              <p:nvPr/>
            </p:nvSpPr>
            <p:spPr>
              <a:xfrm>
                <a:off x="5492687" y="2141964"/>
                <a:ext cx="4931029" cy="420878"/>
              </a:xfrm>
              <a:prstGeom prst="rect">
                <a:avLst/>
              </a:prstGeom>
              <a:blipFill rotWithShape="1">
                <a:blip r:embed="rId4"/>
                <a:stretch>
                  <a:fillRect l="-12" t="-26" r="4" b="-25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QB_6_AS.35_1#273fcb1bc?vbadefaultcenterpage=1&amp;parentnodeid=aa448c6d4&amp;vbahtmlprocessed=1&amp;bbb=1&amp;hasbroken=1"/>
              <p:cNvSpPr/>
              <p:nvPr/>
            </p:nvSpPr>
            <p:spPr>
              <a:xfrm>
                <a:off x="502920" y="2730673"/>
                <a:ext cx="11183112" cy="3184271"/>
              </a:xfrm>
              <a:prstGeom prst="rect">
                <a:avLst/>
              </a:prstGeom>
              <a:noFill/>
            </p:spPr>
            <p:txBody>
              <a:bodyPr wrap="non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依题意得，</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π</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en>
                        </m:f>
                      </m:e>
                    </m:d>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sin</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cos</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，令</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π</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，得</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π</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en>
                        </m:f>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π</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en>
                        </m:f>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解得</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π</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en>
                        </m:f>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π</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en>
                        </m:f>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e>
                    </m:d>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cos</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π</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sin</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π</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所以曲线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在</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π</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处的切线方程为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e>
                    </m:d>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π</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en>
                        </m:f>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，即</a:t>
                </a:r>
              </a:p>
              <a:p>
                <a:pPr latinLnBrk="1">
                  <a:lnSpc>
                    <a:spcPct val="150000"/>
                  </a:lnSpc>
                </a:pP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4−4</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π</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π</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4" name="QB_6_AS.35_1#273fcb1bc?vbadefaultcenterpage=1&amp;parentnodeid=aa448c6d4&amp;vbahtmlprocessed=1&amp;bbb=1&amp;hasbroken=1"/>
              <p:cNvSpPr>
                <a:spLocks noRot="1" noChangeAspect="1" noMove="1" noResize="1" noEditPoints="1" noAdjustHandles="1" noChangeArrowheads="1" noChangeShapeType="1" noTextEdit="1"/>
              </p:cNvSpPr>
              <p:nvPr/>
            </p:nvSpPr>
            <p:spPr>
              <a:xfrm>
                <a:off x="502920" y="2730673"/>
                <a:ext cx="11183112" cy="3184271"/>
              </a:xfrm>
              <a:prstGeom prst="rect">
                <a:avLst/>
              </a:prstGeom>
              <a:blipFill rotWithShape="1">
                <a:blip r:embed="rId5"/>
                <a:stretch>
                  <a:fillRect t="-5" r="-1203" b="-1658"/>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left)">
                                      <p:cBhvr>
                                        <p:cTn id="7" dur="500"/>
                                        <p:tgtEl>
                                          <p:spTgt spid="3">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
                                            <p:bg/>
                                          </p:spTgt>
                                        </p:tgtEl>
                                        <p:attrNameLst>
                                          <p:attrName>style.visibility</p:attrName>
                                        </p:attrNameLst>
                                      </p:cBhvr>
                                      <p:to>
                                        <p:strVal val="visible"/>
                                      </p:to>
                                    </p:set>
                                    <p:animEffect transition="in" filter="wipe(left)">
                                      <p:cBhvr>
                                        <p:cTn id="15" dur="500"/>
                                        <p:tgtEl>
                                          <p:spTgt spid="4">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wipe(left)">
                                      <p:cBhvr>
                                        <p:cTn id="18" dur="500"/>
                                        <p:tgtEl>
                                          <p:spTgt spid="4">
                                            <p:txEl>
                                              <p:pRg st="0" end="0"/>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wipe(left)">
                                      <p:cBhvr>
                                        <p:cTn id="21" dur="500"/>
                                        <p:tgtEl>
                                          <p:spTgt spid="4">
                                            <p:txEl>
                                              <p:pRg st="1" end="1"/>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wipe(left)">
                                      <p:cBhvr>
                                        <p:cTn id="24" dur="500"/>
                                        <p:tgtEl>
                                          <p:spTgt spid="4">
                                            <p:txEl>
                                              <p:pRg st="2" end="2"/>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wipe(left)">
                                      <p:cBhvr>
                                        <p:cTn id="2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build="p"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_5_BD#f4fdd24fb?vbadefaultcenterpage=1&amp;parentnodeid=c6d17d79b&amp;vbahtmlprocessed=1"/>
          <p:cNvSpPr/>
          <p:nvPr/>
        </p:nvSpPr>
        <p:spPr>
          <a:xfrm>
            <a:off x="502920" y="756000"/>
            <a:ext cx="11183112" cy="949960"/>
          </a:xfrm>
          <a:prstGeom prst="rect">
            <a:avLst/>
          </a:prstGeom>
          <a:noFill/>
        </p:spPr>
        <p:txBody>
          <a:bodyPr wrap="square" lIns="0" tIns="0" rIns="0" bIns="0" rtlCol="0" anchor="t"/>
          <a:lstStyle/>
          <a:p>
            <a:pPr algn="l" latinLnBrk="1">
              <a:lnSpc>
                <a:spcPct val="150000"/>
              </a:lnSpc>
            </a:pPr>
            <a:r>
              <a:rPr lang="en-US" altLang="zh-CN" sz="26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题组3</a:t>
            </a:r>
            <a:r>
              <a:rPr lang="en-US" altLang="zh-CN" sz="26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6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走向高考</a:t>
            </a:r>
            <a:endParaRPr lang="en-US" altLang="zh-CN" sz="2600" dirty="0"/>
          </a:p>
        </p:txBody>
      </p:sp>
      <mc:AlternateContent xmlns:mc="http://schemas.openxmlformats.org/markup-compatibility/2006" xmlns:a14="http://schemas.microsoft.com/office/drawing/2010/main">
        <mc:Choice Requires="a14">
          <p:sp>
            <p:nvSpPr>
              <p:cNvPr id="3" name="QB_6_BD.36_1#ac8d1f669?vbadefaultcenterpage=1&amp;parentnodeid=f4fdd24fb&amp;vbahtmlprocessed=1&amp;bbb=1&amp;hasbroken=1"/>
              <p:cNvSpPr/>
              <p:nvPr/>
            </p:nvSpPr>
            <p:spPr>
              <a:xfrm>
                <a:off x="502920" y="1292448"/>
                <a:ext cx="11183112" cy="1382522"/>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a:t>
                </a:r>
                <a:r>
                  <a:rPr lang="en-US" altLang="zh-CN" sz="24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（2023 </a:t>
                </a:r>
                <a:r>
                  <a:rPr lang="en-US" altLang="zh-CN" sz="2400" b="1"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全国乙卷改编）</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已知函数</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den>
                        </m:f>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e>
                    </m:d>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ln</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，则曲线</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在点</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14:m>
                  <m:oMath xmlns:m="http://schemas.openxmlformats.org/officeDocument/2006/math">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e>
                        </m:d>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处的切线方程为</a:t>
                </a:r>
                <a:r>
                  <a:rPr lang="en-US" altLang="zh-CN" sz="2400" i="0" dirty="0">
                    <a:solidFill>
                      <a:srgbClr val="000000"/>
                    </a:solidFill>
                    <a:latin typeface="宋体" panose="02010600030101010101" pitchFamily="2" charset="-122"/>
                    <a:ea typeface="宋体" panose="02010600030101010101" pitchFamily="2" charset="-122"/>
                    <a:cs typeface="宋体" panose="02010600030101010101" pitchFamily="34" charset="-120"/>
                  </a:rPr>
                  <a:t>____________________</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3" name="QB_6_BD.36_1#ac8d1f669?vbadefaultcenterpage=1&amp;parentnodeid=f4fdd24fb&amp;vbahtmlprocessed=1&amp;bbb=1&amp;hasbroken=1"/>
              <p:cNvSpPr>
                <a:spLocks noRot="1" noChangeAspect="1" noMove="1" noResize="1" noEditPoints="1" noAdjustHandles="1" noChangeArrowheads="1" noChangeShapeType="1" noTextEdit="1"/>
              </p:cNvSpPr>
              <p:nvPr/>
            </p:nvSpPr>
            <p:spPr>
              <a:xfrm>
                <a:off x="502920" y="1292448"/>
                <a:ext cx="11183112" cy="1382522"/>
              </a:xfrm>
              <a:prstGeom prst="rect">
                <a:avLst/>
              </a:prstGeom>
              <a:blipFill rotWithShape="1">
                <a:blip r:embed="rId3"/>
                <a:stretch>
                  <a:fillRect t="-16" r="1" b="-69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QB_6_AN.37_1#ac8d1f669.blank?vbadefaultcenterpage=1&amp;parentnodeid=f4fdd24fb&amp;vbapositionanswer=24&amp;vbahtmlprocessed=1"/>
              <p:cNvSpPr/>
              <p:nvPr/>
            </p:nvSpPr>
            <p:spPr>
              <a:xfrm>
                <a:off x="3802507" y="2227231"/>
                <a:ext cx="3038158" cy="353441"/>
              </a:xfrm>
              <a:prstGeom prst="rect">
                <a:avLst/>
              </a:prstGeom>
              <a:noFill/>
            </p:spPr>
            <p:txBody>
              <a:bodyPr wrap="none" lIns="0" tIns="0" rIns="0" bIns="0" rtlCol="0" anchor="t"/>
              <a:lstStyle/>
              <a:p>
                <a:pPr marL="0" algn="ctr" latinLnBrk="1">
                  <a:lnSpc>
                    <a:spcPts val="3000"/>
                  </a:lnSpc>
                </a:pP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ln</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ln</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xmlns="">
          <p:sp>
            <p:nvSpPr>
              <p:cNvPr id="4" name="QB_6_AN.37_1#ac8d1f669.blank?vbadefaultcenterpage=1&amp;parentnodeid=f4fdd24fb&amp;vbapositionanswer=24&amp;vbahtmlprocessed=1"/>
              <p:cNvSpPr>
                <a:spLocks noRot="1" noChangeAspect="1" noMove="1" noResize="1" noEditPoints="1" noAdjustHandles="1" noChangeArrowheads="1" noChangeShapeType="1" noTextEdit="1"/>
              </p:cNvSpPr>
              <p:nvPr/>
            </p:nvSpPr>
            <p:spPr>
              <a:xfrm>
                <a:off x="3802507" y="2227231"/>
                <a:ext cx="3038158" cy="353441"/>
              </a:xfrm>
              <a:prstGeom prst="rect">
                <a:avLst/>
              </a:prstGeom>
              <a:blipFill rotWithShape="1">
                <a:blip r:embed="rId4"/>
                <a:stretch>
                  <a:fillRect l="-4" t="-81" r="15" b="-77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QB_6_AS.38_1#ac8d1f669?vbadefaultcenterpage=1&amp;parentnodeid=f4fdd24fb&amp;vbahtmlprocessed=1&amp;bbb=1&amp;hasbroken=1"/>
              <p:cNvSpPr/>
              <p:nvPr/>
            </p:nvSpPr>
            <p:spPr>
              <a:xfrm>
                <a:off x="502920" y="2676748"/>
                <a:ext cx="11183112" cy="1930337"/>
              </a:xfrm>
              <a:prstGeom prst="rect">
                <a:avLst/>
              </a:prstGeom>
              <a:noFill/>
            </p:spPr>
            <p:txBody>
              <a:bodyPr wrap="non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由</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ln</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，可得</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ln</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，又</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a:t>
                </a: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以曲线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在点</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处的切线方程为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ln</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，即</a:t>
                </a:r>
              </a:p>
              <a:p>
                <a:pPr latinLnBrk="1">
                  <a:lnSpc>
                    <a:spcPct val="150000"/>
                  </a:lnSpc>
                </a:pP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ln</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ln</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5" name="QB_6_AS.38_1#ac8d1f669?vbadefaultcenterpage=1&amp;parentnodeid=f4fdd24fb&amp;vbahtmlprocessed=1&amp;bbb=1&amp;hasbroken=1"/>
              <p:cNvSpPr>
                <a:spLocks noRot="1" noChangeAspect="1" noMove="1" noResize="1" noEditPoints="1" noAdjustHandles="1" noChangeArrowheads="1" noChangeShapeType="1" noTextEdit="1"/>
              </p:cNvSpPr>
              <p:nvPr/>
            </p:nvSpPr>
            <p:spPr>
              <a:xfrm>
                <a:off x="502920" y="2676748"/>
                <a:ext cx="11183112" cy="1930337"/>
              </a:xfrm>
              <a:prstGeom prst="rect">
                <a:avLst/>
              </a:prstGeom>
              <a:blipFill rotWithShape="1">
                <a:blip r:embed="rId5"/>
                <a:stretch>
                  <a:fillRect t="-12" r="1" b="-5025"/>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wipe(left)">
                                      <p:cBhvr>
                                        <p:cTn id="7" dur="500"/>
                                        <p:tgtEl>
                                          <p:spTgt spid="4">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
                                            <p:bg/>
                                          </p:spTgt>
                                        </p:tgtEl>
                                        <p:attrNameLst>
                                          <p:attrName>style.visibility</p:attrName>
                                        </p:attrNameLst>
                                      </p:cBhvr>
                                      <p:to>
                                        <p:strVal val="visible"/>
                                      </p:to>
                                    </p:set>
                                    <p:animEffect transition="in" filter="wipe(left)">
                                      <p:cBhvr>
                                        <p:cTn id="15" dur="500"/>
                                        <p:tgtEl>
                                          <p:spTgt spid="5">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wipe(left)">
                                      <p:cBhvr>
                                        <p:cTn id="18" dur="500"/>
                                        <p:tgtEl>
                                          <p:spTgt spid="5">
                                            <p:txEl>
                                              <p:pRg st="0" end="0"/>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wipe(left)">
                                      <p:cBhvr>
                                        <p:cTn id="21" dur="500"/>
                                        <p:tgtEl>
                                          <p:spTgt spid="5">
                                            <p:txEl>
                                              <p:pRg st="1" end="1"/>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wipe(left)">
                                      <p:cBhvr>
                                        <p:cTn id="24"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_3_BD#1027fa2f4.fixed?vbadefaultcenterpage=1&amp;parentnodeid=5efaac9dc&amp;vbahtmlprocessed=1"/>
          <p:cNvSpPr/>
          <p:nvPr/>
        </p:nvSpPr>
        <p:spPr>
          <a:xfrm>
            <a:off x="283464" y="2779776"/>
            <a:ext cx="11594592" cy="722376"/>
          </a:xfrm>
          <a:prstGeom prst="rect">
            <a:avLst/>
          </a:prstGeom>
          <a:noFill/>
        </p:spPr>
        <p:txBody>
          <a:bodyPr wrap="square" lIns="0" tIns="0" rIns="0" bIns="0" rtlCol="0" anchor="ctr"/>
          <a:lstStyle/>
          <a:p>
            <a:pPr algn="ctr" latinLnBrk="1">
              <a:lnSpc>
                <a:spcPct val="100000"/>
              </a:lnSpc>
            </a:pPr>
            <a:r>
              <a:rPr lang="en-US" altLang="zh-CN" sz="4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考点聚焦·突破</a:t>
            </a:r>
            <a:endParaRPr lang="en-US" altLang="zh-CN" sz="4400" dirty="0"/>
          </a:p>
        </p:txBody>
      </p:sp>
      <p:pic>
        <p:nvPicPr>
          <p:cNvPr id="3" name="C_3#1027fa2f4.fixed?vbadefaultcenterpage=1&amp;parentnodeid=5efaac9dc&amp;vbahtmlprocessed=1" descr="preencoded.png"/>
          <p:cNvPicPr>
            <a:picLocks noChangeAspect="1"/>
          </p:cNvPicPr>
          <p:nvPr/>
        </p:nvPicPr>
        <p:blipFill>
          <a:blip r:embed="rId3"/>
          <a:stretch>
            <a:fillRect/>
          </a:stretch>
        </p:blipFill>
        <p:spPr>
          <a:xfrm>
            <a:off x="1261872" y="3575304"/>
            <a:ext cx="9756648" cy="82296"/>
          </a:xfrm>
          <a:prstGeom prst="rect">
            <a:avLst/>
          </a:prstGeom>
        </p:spPr>
      </p:pic>
    </p:spTree>
  </p:cSld>
  <p:clrMapOvr>
    <a:masterClrMapping/>
  </p:clrMapOvr>
  <p:transition>
    <p:split dir="in"/>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_4_BD#ce0d3b73d?vbadefaultcenterpage=1&amp;parentnodeid=1027fa2f4&amp;vbahtmlprocessed=1"/>
          <p:cNvSpPr/>
          <p:nvPr/>
        </p:nvSpPr>
        <p:spPr>
          <a:xfrm>
            <a:off x="502920" y="756000"/>
            <a:ext cx="11183112" cy="995680"/>
          </a:xfrm>
          <a:prstGeom prst="rect">
            <a:avLst/>
          </a:prstGeom>
          <a:noFill/>
        </p:spPr>
        <p:txBody>
          <a:bodyPr wrap="square" lIns="0" tIns="0" rIns="0" bIns="0" rtlCol="0" anchor="t"/>
          <a:lstStyle/>
          <a:p>
            <a:pPr algn="l" latinLnBrk="1">
              <a:lnSpc>
                <a:spcPct val="150000"/>
              </a:lnSpc>
            </a:pPr>
            <a:r>
              <a:rPr lang="en-US" altLang="zh-CN" sz="2800" b="1" i="0" dirty="0">
                <a:solidFill>
                  <a:srgbClr val="6E87BD"/>
                </a:solidFill>
                <a:latin typeface="Times New Roman" panose="02020603050405020304" pitchFamily="34" charset="0"/>
                <a:ea typeface="微软雅黑" panose="020B0503020204020204" pitchFamily="34" charset="-122"/>
                <a:cs typeface="Times New Roman" panose="02020603050405020304" pitchFamily="34" charset="-120"/>
              </a:rPr>
              <a:t>考点一</a:t>
            </a:r>
            <a:r>
              <a:rPr lang="en-US" altLang="zh-CN" sz="2800" b="1" i="0" dirty="0">
                <a:solidFill>
                  <a:srgbClr val="6E87BD"/>
                </a:solidFill>
                <a:latin typeface="宋体" panose="02010600030101010101" pitchFamily="2" charset="-122"/>
                <a:ea typeface="宋体" panose="02010600030101010101" pitchFamily="2" charset="-122"/>
                <a:cs typeface="宋体" panose="02010600030101010101" pitchFamily="34" charset="-120"/>
              </a:rPr>
              <a:t> </a:t>
            </a:r>
            <a:r>
              <a:rPr lang="en-US" altLang="zh-CN" sz="2800" b="1" i="0" dirty="0">
                <a:solidFill>
                  <a:srgbClr val="6E87BD"/>
                </a:solidFill>
                <a:latin typeface="Times New Roman" panose="02020603050405020304" pitchFamily="34" charset="0"/>
                <a:ea typeface="微软雅黑" panose="020B0503020204020204" pitchFamily="34" charset="-122"/>
                <a:cs typeface="Times New Roman" panose="02020603050405020304" pitchFamily="34" charset="-120"/>
              </a:rPr>
              <a:t>导数的运算［自主练透］</a:t>
            </a:r>
            <a:endParaRPr lang="en-US" altLang="zh-CN" sz="2800" dirty="0"/>
          </a:p>
        </p:txBody>
      </p:sp>
      <mc:AlternateContent xmlns:mc="http://schemas.openxmlformats.org/markup-compatibility/2006" xmlns:a14="http://schemas.microsoft.com/office/drawing/2010/main">
        <mc:Choice Requires="a14">
          <p:sp>
            <p:nvSpPr>
              <p:cNvPr id="3" name="QC_5_BD.39_1#294f29813?vbadefaultcenterpage=1&amp;parentnodeid=ce0d3b73d&amp;vbahtmlprocessed=1"/>
              <p:cNvSpPr/>
              <p:nvPr/>
            </p:nvSpPr>
            <p:spPr>
              <a:xfrm>
                <a:off x="502920" y="1330548"/>
                <a:ext cx="11183112" cy="749491"/>
              </a:xfrm>
              <a:prstGeom prst="rect">
                <a:avLst/>
              </a:prstGeom>
              <a:noFill/>
            </p:spPr>
            <p:txBody>
              <a:bodyPr wrap="square" lIns="0" tIns="0" rIns="0" bIns="0" rtlCol="0" anchor="t"/>
              <a:lstStyle/>
              <a:p>
                <a:pPr marL="0"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设函数</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满足</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lim</m:t>
                        </m:r>
                      </m:e>
                      <m:sub>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Δ</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Δ</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e>
                        </m:d>
                      </m:num>
                      <m:den>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Δ</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den>
                    </m:f>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，则</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3" name="QC_5_BD.39_1#294f29813?vbadefaultcenterpage=1&amp;parentnodeid=ce0d3b73d&amp;vbahtmlprocessed=1"/>
              <p:cNvSpPr>
                <a:spLocks noRot="1" noChangeAspect="1" noMove="1" noResize="1" noEditPoints="1" noAdjustHandles="1" noChangeArrowheads="1" noChangeShapeType="1" noTextEdit="1"/>
              </p:cNvSpPr>
              <p:nvPr/>
            </p:nvSpPr>
            <p:spPr>
              <a:xfrm>
                <a:off x="502920" y="1330548"/>
                <a:ext cx="11183112" cy="749491"/>
              </a:xfrm>
              <a:prstGeom prst="rect">
                <a:avLst/>
              </a:prstGeom>
              <a:blipFill rotWithShape="1">
                <a:blip r:embed="rId3"/>
                <a:stretch>
                  <a:fillRect t="-30" r="1" b="-7739"/>
                </a:stretch>
              </a:blipFill>
            </p:spPr>
            <p:txBody>
              <a:bodyPr/>
              <a:lstStyle/>
              <a:p>
                <a:r>
                  <a:rPr lang="zh-CN" altLang="en-US">
                    <a:noFill/>
                  </a:rPr>
                  <a:t> </a:t>
                </a:r>
              </a:p>
            </p:txBody>
          </p:sp>
        </mc:Fallback>
      </mc:AlternateContent>
      <p:sp>
        <p:nvSpPr>
          <p:cNvPr id="4" name="QC_5_AN.40_1#294f29813.bracket?vbadefaultcenterpage=1&amp;parentnodeid=ce0d3b73d&amp;vbapositionanswer=25&amp;vbahtmlprocessed=1"/>
          <p:cNvSpPr/>
          <p:nvPr/>
        </p:nvSpPr>
        <p:spPr>
          <a:xfrm>
            <a:off x="8383969" y="1649318"/>
            <a:ext cx="441325" cy="354775"/>
          </a:xfrm>
          <a:prstGeom prst="rect">
            <a:avLst/>
          </a:prstGeom>
          <a:noFill/>
        </p:spPr>
        <p:txBody>
          <a:bodyPr wrap="none" lIns="0" tIns="0" rIns="0" bIns="0" rtlCol="0" anchor="t"/>
          <a:lstStyle/>
          <a:p>
            <a:pPr marL="0" algn="ctr" latinLnBrk="1">
              <a:lnSpc>
                <a:spcPts val="29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a:t>
            </a:r>
            <a:endParaRPr lang="en-US" altLang="zh-CN" sz="2400" dirty="0"/>
          </a:p>
        </p:txBody>
      </p:sp>
      <mc:AlternateContent xmlns:mc="http://schemas.openxmlformats.org/markup-compatibility/2006" xmlns:a14="http://schemas.microsoft.com/office/drawing/2010/main">
        <mc:Choice Requires="a14">
          <p:sp>
            <p:nvSpPr>
              <p:cNvPr id="5" name="QC_5_BD.41_1#294f29813.choices?vbadefaultcenterpage=1&amp;parentnodeid=ce0d3b73d&amp;vbahtmlprocessed=1"/>
              <p:cNvSpPr/>
              <p:nvPr/>
            </p:nvSpPr>
            <p:spPr>
              <a:xfrm>
                <a:off x="502920" y="2092548"/>
                <a:ext cx="11183112" cy="486029"/>
              </a:xfrm>
              <a:prstGeom prst="rect">
                <a:avLst/>
              </a:prstGeom>
              <a:noFill/>
            </p:spPr>
            <p:txBody>
              <a:bodyPr wrap="square" lIns="0" tIns="0" rIns="0" bIns="0" rtlCol="0" anchor="t"/>
              <a:lstStyle/>
              <a:p>
                <a:pPr latinLnBrk="1">
                  <a:lnSpc>
                    <a:spcPct val="150000"/>
                  </a:lnSpc>
                  <a:tabLst>
                    <a:tab pos="2982595" algn="l"/>
                    <a:tab pos="5699125" algn="l"/>
                    <a:tab pos="8656955" algn="l"/>
                  </a:tabLst>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B.1</a:t>
                </a:r>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C</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D</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a:t>
                </a:r>
                <a:endParaRPr lang="en-US" altLang="zh-CN" sz="2400" dirty="0"/>
              </a:p>
            </p:txBody>
          </p:sp>
        </mc:Choice>
        <mc:Fallback xmlns="">
          <p:sp>
            <p:nvSpPr>
              <p:cNvPr id="5" name="QC_5_BD.41_1#294f29813.choices?vbadefaultcenterpage=1&amp;parentnodeid=ce0d3b73d&amp;vbahtmlprocessed=1"/>
              <p:cNvSpPr>
                <a:spLocks noRot="1" noChangeAspect="1" noMove="1" noResize="1" noEditPoints="1" noAdjustHandles="1" noChangeArrowheads="1" noChangeShapeType="1" noTextEdit="1"/>
              </p:cNvSpPr>
              <p:nvPr/>
            </p:nvSpPr>
            <p:spPr>
              <a:xfrm>
                <a:off x="502920" y="2092548"/>
                <a:ext cx="11183112" cy="486029"/>
              </a:xfrm>
              <a:prstGeom prst="rect">
                <a:avLst/>
              </a:prstGeom>
              <a:blipFill rotWithShape="1">
                <a:blip r:embed="rId4"/>
                <a:stretch>
                  <a:fillRect t="-46" r="1" b="-128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QC_5_AS.42_1#294f29813?vbadefaultcenterpage=1&amp;parentnodeid=ce0d3b73d&amp;vbahtmlprocessed=1"/>
              <p:cNvSpPr/>
              <p:nvPr/>
            </p:nvSpPr>
            <p:spPr>
              <a:xfrm>
                <a:off x="502920" y="2587848"/>
                <a:ext cx="11183112" cy="1689164"/>
              </a:xfrm>
              <a:prstGeom prst="rect">
                <a:avLst/>
              </a:prstGeom>
              <a:noFill/>
            </p:spPr>
            <p:txBody>
              <a:bodyPr wrap="square" lIns="0" tIns="0" rIns="0" bIns="0" rtlCol="0" anchor="t"/>
              <a:lstStyle/>
              <a:p>
                <a:pPr algn="l" latinLnBrk="1">
                  <a:lnSpc>
                    <a:spcPct val="11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lim</m:t>
                        </m:r>
                      </m:e>
                      <m:sub>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Δ</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Δ</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e>
                        </m:d>
                      </m:num>
                      <m:den>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Δ</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2400" dirty="0"/>
              </a:p>
              <a:p>
                <a:pPr algn="l" latinLnBrk="1">
                  <a:lnSpc>
                    <a:spcPct val="11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lim</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Δ</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Δ</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e>
                        </m:d>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Δ</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2400" dirty="0"/>
              </a:p>
              <a:p>
                <a:pPr algn="l" latinLnBrk="1">
                  <a:lnSpc>
                    <a:spcPct val="15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，故选A.</a:t>
                </a:r>
                <a:endParaRPr lang="en-US" altLang="zh-CN" sz="2400" dirty="0"/>
              </a:p>
            </p:txBody>
          </p:sp>
        </mc:Choice>
        <mc:Fallback xmlns="">
          <p:sp>
            <p:nvSpPr>
              <p:cNvPr id="6" name="QC_5_AS.42_1#294f29813?vbadefaultcenterpage=1&amp;parentnodeid=ce0d3b73d&amp;vbahtmlprocessed=1"/>
              <p:cNvSpPr>
                <a:spLocks noRot="1" noChangeAspect="1" noMove="1" noResize="1" noEditPoints="1" noAdjustHandles="1" noChangeArrowheads="1" noChangeShapeType="1" noTextEdit="1"/>
              </p:cNvSpPr>
              <p:nvPr/>
            </p:nvSpPr>
            <p:spPr>
              <a:xfrm>
                <a:off x="502920" y="2587848"/>
                <a:ext cx="11183112" cy="1689164"/>
              </a:xfrm>
              <a:prstGeom prst="rect">
                <a:avLst/>
              </a:prstGeom>
              <a:blipFill rotWithShape="1">
                <a:blip r:embed="rId5"/>
                <a:stretch>
                  <a:fillRect t="-13" r="1" b="-2614"/>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wipe(left)">
                                      <p:cBhvr>
                                        <p:cTn id="7" dur="500"/>
                                        <p:tgtEl>
                                          <p:spTgt spid="4">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
                                            <p:bg/>
                                          </p:spTgt>
                                        </p:tgtEl>
                                        <p:attrNameLst>
                                          <p:attrName>style.visibility</p:attrName>
                                        </p:attrNameLst>
                                      </p:cBhvr>
                                      <p:to>
                                        <p:strVal val="visible"/>
                                      </p:to>
                                    </p:set>
                                    <p:animEffect transition="in" filter="wipe(left)">
                                      <p:cBhvr>
                                        <p:cTn id="15" dur="500"/>
                                        <p:tgtEl>
                                          <p:spTgt spid="6">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wipe(left)">
                                      <p:cBhvr>
                                        <p:cTn id="18" dur="500"/>
                                        <p:tgtEl>
                                          <p:spTgt spid="6">
                                            <p:txEl>
                                              <p:pRg st="0" end="0"/>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Effect transition="in" filter="wipe(left)">
                                      <p:cBhvr>
                                        <p:cTn id="21" dur="500"/>
                                        <p:tgtEl>
                                          <p:spTgt spid="6">
                                            <p:txEl>
                                              <p:pRg st="1" end="1"/>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6">
                                            <p:txEl>
                                              <p:pRg st="2" end="2"/>
                                            </p:txEl>
                                          </p:spTgt>
                                        </p:tgtEl>
                                        <p:attrNameLst>
                                          <p:attrName>style.visibility</p:attrName>
                                        </p:attrNameLst>
                                      </p:cBhvr>
                                      <p:to>
                                        <p:strVal val="visible"/>
                                      </p:to>
                                    </p:set>
                                    <p:animEffect transition="in" filter="wipe(left)">
                                      <p:cBhvr>
                                        <p:cTn id="24"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6" grpId="0"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QC_5_BD.43_1#bce6fff5c?vbadefaultcenterpage=1&amp;parentnodeid=ce0d3b73d&amp;vbahtmlprocessed=1"/>
          <p:cNvSpPr/>
          <p:nvPr/>
        </p:nvSpPr>
        <p:spPr>
          <a:xfrm>
            <a:off x="502920" y="756000"/>
            <a:ext cx="11183112" cy="431165"/>
          </a:xfrm>
          <a:prstGeom prst="rect">
            <a:avLst/>
          </a:prstGeom>
          <a:noFill/>
        </p:spPr>
        <p:txBody>
          <a:bodyPr wrap="square" lIns="0" tIns="0" rIns="0" bIns="0" rtlCol="0" anchor="t"/>
          <a:lstStyle/>
          <a:p>
            <a:pPr marL="0" algn="l" latinLnBrk="1">
              <a:lnSpc>
                <a:spcPct val="13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（多选题）</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下列求导运算正确的是(</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1"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p:sp>
        <p:nvSpPr>
          <p:cNvPr id="3" name="QC_5_AN.44_1#bce6fff5c.bracket?vbadefaultcenterpage=1&amp;parentnodeid=ce0d3b73d&amp;vbapositionanswer=26&amp;vbahtmlprocessed=1"/>
          <p:cNvSpPr/>
          <p:nvPr/>
        </p:nvSpPr>
        <p:spPr>
          <a:xfrm>
            <a:off x="5621020" y="756000"/>
            <a:ext cx="661988" cy="430975"/>
          </a:xfrm>
          <a:prstGeom prst="rect">
            <a:avLst/>
          </a:prstGeom>
          <a:noFill/>
        </p:spPr>
        <p:txBody>
          <a:bodyPr wrap="none" lIns="0" tIns="0" rIns="0" bIns="0" rtlCol="0" anchor="t"/>
          <a:lstStyle/>
          <a:p>
            <a:pPr marL="0" algn="ctr" latinLnBrk="1">
              <a:lnSpc>
                <a:spcPts val="37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AD</a:t>
            </a:r>
            <a:endParaRPr lang="en-US" altLang="zh-CN" sz="2400" dirty="0"/>
          </a:p>
        </p:txBody>
      </p:sp>
      <mc:AlternateContent xmlns:mc="http://schemas.openxmlformats.org/markup-compatibility/2006" xmlns:a14="http://schemas.microsoft.com/office/drawing/2010/main">
        <mc:Choice Requires="a14">
          <p:sp>
            <p:nvSpPr>
              <p:cNvPr id="4" name="QC_5_BD.45_1#bce6fff5c.choices?vbadefaultcenterpage=1&amp;parentnodeid=ce0d3b73d&amp;vbahtmlprocessed=1"/>
              <p:cNvSpPr/>
              <p:nvPr/>
            </p:nvSpPr>
            <p:spPr>
              <a:xfrm>
                <a:off x="502920" y="1190847"/>
                <a:ext cx="11183112" cy="2059369"/>
              </a:xfrm>
              <a:prstGeom prst="rect">
                <a:avLst/>
              </a:prstGeom>
              <a:noFill/>
            </p:spPr>
            <p:txBody>
              <a:bodyPr wrap="square" lIns="0" tIns="0" rIns="0" bIns="0" rtlCol="0" anchor="t"/>
              <a:lstStyle/>
              <a:p>
                <a:pPr marL="0" algn="l" latinLnBrk="1">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A.若</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sin</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，则</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cos</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2400" dirty="0"/>
              </a:p>
              <a:p>
                <a:pPr marL="0" algn="l" latinLnBrk="1">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B.若</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e</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−0.05</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p>
                    </m:sSup>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，则</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e</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−0.05</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p>
                    </m:sSup>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2400" dirty="0"/>
              </a:p>
              <a:p>
                <a:pPr marL="0" algn="l" latinLnBrk="1">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C.若</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num>
                      <m:den>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e</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sup>
                        </m:sSup>
                      </m:den>
                    </m:f>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，则</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num>
                      <m:den>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e</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sup>
                        </m:sSup>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2400" dirty="0"/>
              </a:p>
              <a:p>
                <a:pPr marL="0" algn="l" latinLnBrk="1">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D.若</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ln</m:t>
                    </m:r>
                    <m:r>
                      <m:rPr>
                        <m:nor/>
                      </m:rP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，则</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ln</m:t>
                    </m:r>
                    <m:r>
                      <m:rPr>
                        <m:nor/>
                      </m:rP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2400" dirty="0"/>
              </a:p>
            </p:txBody>
          </p:sp>
        </mc:Choice>
        <mc:Fallback xmlns="">
          <p:sp>
            <p:nvSpPr>
              <p:cNvPr id="4" name="QC_5_BD.45_1#bce6fff5c.choices?vbadefaultcenterpage=1&amp;parentnodeid=ce0d3b73d&amp;vbahtmlprocessed=1"/>
              <p:cNvSpPr>
                <a:spLocks noRot="1" noChangeAspect="1" noMove="1" noResize="1" noEditPoints="1" noAdjustHandles="1" noChangeArrowheads="1" noChangeShapeType="1" noTextEdit="1"/>
              </p:cNvSpPr>
              <p:nvPr/>
            </p:nvSpPr>
            <p:spPr>
              <a:xfrm>
                <a:off x="502920" y="1190847"/>
                <a:ext cx="11183112" cy="2059369"/>
              </a:xfrm>
              <a:prstGeom prst="rect">
                <a:avLst/>
              </a:prstGeom>
              <a:blipFill rotWithShape="1">
                <a:blip r:embed="rId3"/>
                <a:stretch>
                  <a:fillRect t="-11" r="1" b="-36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QC_5_BD.46_1#c11c55651?vbadefaultcenterpage=1&amp;parentnodeid=ce0d3b73d&amp;vbahtmlprocessed=1"/>
              <p:cNvSpPr/>
              <p:nvPr/>
            </p:nvSpPr>
            <p:spPr>
              <a:xfrm>
                <a:off x="502920" y="3260947"/>
                <a:ext cx="11183112" cy="636016"/>
              </a:xfrm>
              <a:prstGeom prst="rect">
                <a:avLst/>
              </a:prstGeom>
              <a:noFill/>
            </p:spPr>
            <p:txBody>
              <a:bodyPr wrap="square" lIns="0" tIns="0" rIns="0" bIns="0" rtlCol="0" anchor="t"/>
              <a:lstStyle/>
              <a:p>
                <a:pPr marL="0" algn="l" latinLnBrk="1">
                  <a:lnSpc>
                    <a:spcPct val="13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已知函数</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3</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num>
                      <m:den>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9</m:t>
                        </m:r>
                      </m:den>
                    </m:f>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ln</m:t>
                    </m:r>
                    <m:r>
                      <m:rPr>
                        <m:nor/>
                      </m:rP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，则</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1"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5" name="QC_5_BD.46_1#c11c55651?vbadefaultcenterpage=1&amp;parentnodeid=ce0d3b73d&amp;vbahtmlprocessed=1"/>
              <p:cNvSpPr>
                <a:spLocks noRot="1" noChangeAspect="1" noMove="1" noResize="1" noEditPoints="1" noAdjustHandles="1" noChangeArrowheads="1" noChangeShapeType="1" noTextEdit="1"/>
              </p:cNvSpPr>
              <p:nvPr/>
            </p:nvSpPr>
            <p:spPr>
              <a:xfrm>
                <a:off x="502920" y="3260947"/>
                <a:ext cx="11183112" cy="636016"/>
              </a:xfrm>
              <a:prstGeom prst="rect">
                <a:avLst/>
              </a:prstGeom>
              <a:blipFill rotWithShape="1">
                <a:blip r:embed="rId4"/>
                <a:stretch>
                  <a:fillRect t="-35" r="1" b="-6794"/>
                </a:stretch>
              </a:blipFill>
            </p:spPr>
            <p:txBody>
              <a:bodyPr/>
              <a:lstStyle/>
              <a:p>
                <a:r>
                  <a:rPr lang="zh-CN" altLang="en-US">
                    <a:noFill/>
                  </a:rPr>
                  <a:t> </a:t>
                </a:r>
              </a:p>
            </p:txBody>
          </p:sp>
        </mc:Fallback>
      </mc:AlternateContent>
      <p:sp>
        <p:nvSpPr>
          <p:cNvPr id="6" name="QC_5_AN.47_1#c11c55651.bracket?vbadefaultcenterpage=1&amp;parentnodeid=ce0d3b73d&amp;vbapositionanswer=27&amp;vbahtmlprocessed=1"/>
          <p:cNvSpPr/>
          <p:nvPr/>
        </p:nvSpPr>
        <p:spPr>
          <a:xfrm>
            <a:off x="7467092" y="3466687"/>
            <a:ext cx="441325" cy="354775"/>
          </a:xfrm>
          <a:prstGeom prst="rect">
            <a:avLst/>
          </a:prstGeom>
          <a:noFill/>
        </p:spPr>
        <p:txBody>
          <a:bodyPr wrap="none" lIns="0" tIns="0" rIns="0" bIns="0" rtlCol="0" anchor="t"/>
          <a:lstStyle/>
          <a:p>
            <a:pPr marL="0" algn="ctr" latinLnBrk="1">
              <a:lnSpc>
                <a:spcPts val="29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D</a:t>
            </a:r>
            <a:endParaRPr lang="en-US" altLang="zh-CN" sz="2400" dirty="0"/>
          </a:p>
        </p:txBody>
      </p:sp>
      <mc:AlternateContent xmlns:mc="http://schemas.openxmlformats.org/markup-compatibility/2006" xmlns:a14="http://schemas.microsoft.com/office/drawing/2010/main">
        <mc:Choice Requires="a14">
          <p:sp>
            <p:nvSpPr>
              <p:cNvPr id="7" name="QC_5_BD.48_1#c11c55651.choices?vbadefaultcenterpage=1&amp;parentnodeid=ce0d3b73d&amp;vbahtmlprocessed=1"/>
              <p:cNvSpPr/>
              <p:nvPr/>
            </p:nvSpPr>
            <p:spPr>
              <a:xfrm>
                <a:off x="502920" y="3908647"/>
                <a:ext cx="11183112" cy="636016"/>
              </a:xfrm>
              <a:prstGeom prst="rect">
                <a:avLst/>
              </a:prstGeom>
              <a:noFill/>
            </p:spPr>
            <p:txBody>
              <a:bodyPr wrap="square" lIns="0" tIns="0" rIns="0" bIns="0" rtlCol="0" anchor="t"/>
              <a:lstStyle/>
              <a:p>
                <a:pPr latinLnBrk="1">
                  <a:lnSpc>
                    <a:spcPct val="130000"/>
                  </a:lnSpc>
                  <a:tabLst>
                    <a:tab pos="3033395" algn="l"/>
                    <a:tab pos="6042025" algn="l"/>
                    <a:tab pos="8644255" algn="l"/>
                  </a:tabLst>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20</m:t>
                        </m:r>
                      </m:num>
                      <m:den>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9</m:t>
                        </m:r>
                      </m:den>
                    </m:f>
                  </m:oMath>
                </a14:m>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B</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11</m:t>
                        </m:r>
                      </m:num>
                      <m:den>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9</m:t>
                        </m:r>
                      </m:den>
                    </m:f>
                  </m:oMath>
                </a14:m>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C</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7</m:t>
                        </m:r>
                      </m:num>
                      <m:den>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9</m:t>
                        </m:r>
                      </m:den>
                    </m:f>
                  </m:oMath>
                </a14:m>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D</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16</m:t>
                        </m:r>
                      </m:num>
                      <m:den>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9</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2400" dirty="0"/>
              </a:p>
            </p:txBody>
          </p:sp>
        </mc:Choice>
        <mc:Fallback xmlns="">
          <p:sp>
            <p:nvSpPr>
              <p:cNvPr id="7" name="QC_5_BD.48_1#c11c55651.choices?vbadefaultcenterpage=1&amp;parentnodeid=ce0d3b73d&amp;vbahtmlprocessed=1"/>
              <p:cNvSpPr>
                <a:spLocks noRot="1" noChangeAspect="1" noMove="1" noResize="1" noEditPoints="1" noAdjustHandles="1" noChangeArrowheads="1" noChangeShapeType="1" noTextEdit="1"/>
              </p:cNvSpPr>
              <p:nvPr/>
            </p:nvSpPr>
            <p:spPr>
              <a:xfrm>
                <a:off x="502920" y="3908647"/>
                <a:ext cx="11183112" cy="636016"/>
              </a:xfrm>
              <a:prstGeom prst="rect">
                <a:avLst/>
              </a:prstGeom>
              <a:blipFill rotWithShape="1">
                <a:blip r:embed="rId5"/>
                <a:stretch>
                  <a:fillRect t="-35" r="1" b="-67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QC_5_AS.49_1#c11c55651?vbadefaultcenterpage=1&amp;parentnodeid=ce0d3b73d&amp;vbahtmlprocessed=1"/>
              <p:cNvSpPr/>
              <p:nvPr/>
            </p:nvSpPr>
            <p:spPr>
              <a:xfrm>
                <a:off x="502920" y="4556347"/>
                <a:ext cx="11183112" cy="1983931"/>
              </a:xfrm>
              <a:prstGeom prst="rect">
                <a:avLst/>
              </a:prstGeom>
              <a:noFill/>
            </p:spPr>
            <p:txBody>
              <a:bodyPr wrap="square" lIns="0" tIns="0" rIns="0" bIns="0" rtlCol="0" anchor="t"/>
              <a:lstStyle/>
              <a:p>
                <a:pPr algn="l" latinLnBrk="1">
                  <a:lnSpc>
                    <a:spcPct val="13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9</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3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3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9</m:t>
                        </m:r>
                      </m:den>
                    </m:f>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ln</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9</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16</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9</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.故选D.</a:t>
                </a:r>
                <a:endParaRPr lang="en-US" altLang="zh-CN" sz="2400" dirty="0"/>
              </a:p>
            </p:txBody>
          </p:sp>
        </mc:Choice>
        <mc:Fallback xmlns="">
          <p:sp>
            <p:nvSpPr>
              <p:cNvPr id="8" name="QC_5_AS.49_1#c11c55651?vbadefaultcenterpage=1&amp;parentnodeid=ce0d3b73d&amp;vbahtmlprocessed=1"/>
              <p:cNvSpPr>
                <a:spLocks noRot="1" noChangeAspect="1" noMove="1" noResize="1" noEditPoints="1" noAdjustHandles="1" noChangeArrowheads="1" noChangeShapeType="1" noTextEdit="1"/>
              </p:cNvSpPr>
              <p:nvPr/>
            </p:nvSpPr>
            <p:spPr>
              <a:xfrm>
                <a:off x="502920" y="4556347"/>
                <a:ext cx="11183112" cy="1983931"/>
              </a:xfrm>
              <a:prstGeom prst="rect">
                <a:avLst/>
              </a:prstGeom>
              <a:blipFill rotWithShape="1">
                <a:blip r:embed="rId6"/>
                <a:stretch>
                  <a:fillRect t="-11" r="1" b="-2732"/>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left)">
                                      <p:cBhvr>
                                        <p:cTn id="7" dur="500"/>
                                        <p:tgtEl>
                                          <p:spTgt spid="3">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
                                            <p:bg/>
                                          </p:spTgt>
                                        </p:tgtEl>
                                        <p:attrNameLst>
                                          <p:attrName>style.visibility</p:attrName>
                                        </p:attrNameLst>
                                      </p:cBhvr>
                                      <p:to>
                                        <p:strVal val="visible"/>
                                      </p:to>
                                    </p:set>
                                    <p:animEffect transition="in" filter="wipe(left)">
                                      <p:cBhvr>
                                        <p:cTn id="15" dur="500"/>
                                        <p:tgtEl>
                                          <p:spTgt spid="6">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wipe(left)">
                                      <p:cBhvr>
                                        <p:cTn id="18" dur="500"/>
                                        <p:tgtEl>
                                          <p:spTgt spid="6">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8">
                                            <p:bg/>
                                          </p:spTgt>
                                        </p:tgtEl>
                                        <p:attrNameLst>
                                          <p:attrName>style.visibility</p:attrName>
                                        </p:attrNameLst>
                                      </p:cBhvr>
                                      <p:to>
                                        <p:strVal val="visible"/>
                                      </p:to>
                                    </p:set>
                                    <p:animEffect transition="in" filter="wipe(left)">
                                      <p:cBhvr>
                                        <p:cTn id="23" dur="500"/>
                                        <p:tgtEl>
                                          <p:spTgt spid="8">
                                            <p:bg/>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8">
                                            <p:txEl>
                                              <p:pRg st="0" end="0"/>
                                            </p:txEl>
                                          </p:spTgt>
                                        </p:tgtEl>
                                        <p:attrNameLst>
                                          <p:attrName>style.visibility</p:attrName>
                                        </p:attrNameLst>
                                      </p:cBhvr>
                                      <p:to>
                                        <p:strVal val="visible"/>
                                      </p:to>
                                    </p:set>
                                    <p:animEffect transition="in" filter="wipe(left)">
                                      <p:cBhvr>
                                        <p:cTn id="26" dur="500"/>
                                        <p:tgtEl>
                                          <p:spTgt spid="8">
                                            <p:txEl>
                                              <p:pRg st="0" end="0"/>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8">
                                            <p:txEl>
                                              <p:pRg st="1" end="1"/>
                                            </p:txEl>
                                          </p:spTgt>
                                        </p:tgtEl>
                                        <p:attrNameLst>
                                          <p:attrName>style.visibility</p:attrName>
                                        </p:attrNameLst>
                                      </p:cBhvr>
                                      <p:to>
                                        <p:strVal val="visible"/>
                                      </p:to>
                                    </p:set>
                                    <p:animEffect transition="in" filter="wipe(left)">
                                      <p:cBhvr>
                                        <p:cTn id="29" dur="500"/>
                                        <p:tgtEl>
                                          <p:spTgt spid="8">
                                            <p:txEl>
                                              <p:pRg st="1" end="1"/>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8">
                                            <p:txEl>
                                              <p:pRg st="2" end="2"/>
                                            </p:txEl>
                                          </p:spTgt>
                                        </p:tgtEl>
                                        <p:attrNameLst>
                                          <p:attrName>style.visibility</p:attrName>
                                        </p:attrNameLst>
                                      </p:cBhvr>
                                      <p:to>
                                        <p:strVal val="visible"/>
                                      </p:to>
                                    </p:set>
                                    <p:animEffect transition="in" filter="wipe(left)">
                                      <p:cBhvr>
                                        <p:cTn id="32"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6" grpId="0" build="p" animBg="1"/>
      <p:bldP spid="8" grpId="0" build="p"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_5_BD#94f5ac015?vbadefaultcenterpage=1&amp;parentnodeid=ce0d3b73d&amp;vbahtmlprocessed=1" descr="preencoded.png"/>
          <p:cNvPicPr>
            <a:picLocks noChangeAspect="1"/>
          </p:cNvPicPr>
          <p:nvPr/>
        </p:nvPicPr>
        <p:blipFill>
          <a:blip r:embed="rId3">
            <a:clrChange>
              <a:clrFrom>
                <a:srgbClr val="FFFFFF"/>
              </a:clrFrom>
              <a:clrTo>
                <a:srgbClr val="FFFFFF">
                  <a:alpha val="0"/>
                </a:srgbClr>
              </a:clrTo>
            </a:clrChange>
          </a:blip>
          <a:stretch>
            <a:fillRect/>
          </a:stretch>
        </p:blipFill>
        <p:spPr>
          <a:xfrm>
            <a:off x="4480560" y="2229181"/>
            <a:ext cx="3236976" cy="393192"/>
          </a:xfrm>
          <a:prstGeom prst="rect">
            <a:avLst/>
          </a:prstGeom>
          <a:noFill/>
          <a:extLst>
            <a:ext uri="{909E8E84-426E-40DD-AFC4-6F175D3DCCD1}">
              <a14:hiddenFill xmlns:a14="http://schemas.microsoft.com/office/drawing/2010/main">
                <a:solidFill>
                  <a:scrgbClr r="0" g="0" b="0">
                    <a:alpha val="0"/>
                  </a:scrgbClr>
                </a:solidFill>
              </a14:hiddenFill>
            </a:ext>
          </a:extLst>
        </p:spPr>
      </p:pic>
      <p:sp>
        <p:nvSpPr>
          <p:cNvPr id="3" name="P_5_BD#94f5ac015?vbadefaultcenterpage=1&amp;parentnodeid=ce0d3b73d&amp;vbahtmlprocessed=1&amp;bbb=1&amp;hasbroken=1"/>
          <p:cNvSpPr/>
          <p:nvPr/>
        </p:nvSpPr>
        <p:spPr>
          <a:xfrm>
            <a:off x="502920" y="2755469"/>
            <a:ext cx="11183112" cy="2135950"/>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求函数的导数要准确地把函数拆分成基本初等函数的和、差、积、商，再利用运</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算法则求导</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抽象函数求导，恰当赋值是关键，然后活用方程思想求解</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复合函数求导，应由外到内逐层求导，必要时进行换元</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p:spTree>
  </p:cSld>
  <p:clrMapOvr>
    <a:masterClrMapping/>
  </p:clrMapOvr>
  <p:transition>
    <p:split dir="in"/>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plit dir="in"/>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_4_BD#0d7ac3351?vbadefaultcenterpage=1&amp;parentnodeid=1027fa2f4&amp;vbahtmlprocessed=1"/>
          <p:cNvSpPr/>
          <p:nvPr/>
        </p:nvSpPr>
        <p:spPr>
          <a:xfrm>
            <a:off x="502920" y="756000"/>
            <a:ext cx="11183112" cy="995680"/>
          </a:xfrm>
          <a:prstGeom prst="rect">
            <a:avLst/>
          </a:prstGeom>
          <a:noFill/>
        </p:spPr>
        <p:txBody>
          <a:bodyPr wrap="square" lIns="0" tIns="0" rIns="0" bIns="0" rtlCol="0" anchor="t"/>
          <a:lstStyle/>
          <a:p>
            <a:pPr algn="l" latinLnBrk="1">
              <a:lnSpc>
                <a:spcPct val="150000"/>
              </a:lnSpc>
            </a:pPr>
            <a:r>
              <a:rPr lang="en-US" altLang="zh-CN" sz="2800" b="1" i="0" dirty="0">
                <a:solidFill>
                  <a:srgbClr val="6E87BD"/>
                </a:solidFill>
                <a:latin typeface="Times New Roman" panose="02020603050405020304" pitchFamily="34" charset="0"/>
                <a:ea typeface="微软雅黑" panose="020B0503020204020204" pitchFamily="34" charset="-122"/>
                <a:cs typeface="Times New Roman" panose="02020603050405020304" pitchFamily="34" charset="-120"/>
              </a:rPr>
              <a:t>考点二</a:t>
            </a:r>
            <a:r>
              <a:rPr lang="en-US" altLang="zh-CN" sz="2800" b="1" i="0" dirty="0">
                <a:solidFill>
                  <a:srgbClr val="6E87BD"/>
                </a:solidFill>
                <a:latin typeface="宋体" panose="02010600030101010101" pitchFamily="2" charset="-122"/>
                <a:ea typeface="宋体" panose="02010600030101010101" pitchFamily="2" charset="-122"/>
                <a:cs typeface="宋体" panose="02010600030101010101" pitchFamily="34" charset="-120"/>
              </a:rPr>
              <a:t> </a:t>
            </a:r>
            <a:r>
              <a:rPr lang="en-US" altLang="zh-CN" sz="2800" b="1" i="0" dirty="0">
                <a:solidFill>
                  <a:srgbClr val="6E87BD"/>
                </a:solidFill>
                <a:latin typeface="Times New Roman" panose="02020603050405020304" pitchFamily="34" charset="0"/>
                <a:ea typeface="微软雅黑" panose="020B0503020204020204" pitchFamily="34" charset="-122"/>
                <a:cs typeface="Times New Roman" panose="02020603050405020304" pitchFamily="34" charset="-120"/>
              </a:rPr>
              <a:t>导数的几何意义及其应用［多维探究］</a:t>
            </a:r>
            <a:endParaRPr lang="en-US" altLang="zh-CN" sz="2800" dirty="0"/>
          </a:p>
        </p:txBody>
      </p:sp>
      <p:pic>
        <p:nvPicPr>
          <p:cNvPr id="3" name="C_5_BD#701c5e7f1?vbadefaultcenterpage=1&amp;parentnodeid=0d7ac3351&amp;inlineimagemarkindex=1&amp;vbahtmlprocessed=1" descr="preencoded.png"/>
          <p:cNvPicPr>
            <a:picLocks noChangeAspect="1"/>
          </p:cNvPicPr>
          <p:nvPr/>
        </p:nvPicPr>
        <p:blipFill>
          <a:blip r:embed="rId3"/>
          <a:stretch>
            <a:fillRect/>
          </a:stretch>
        </p:blipFill>
        <p:spPr>
          <a:xfrm>
            <a:off x="528098" y="1508579"/>
            <a:ext cx="1435608" cy="384048"/>
          </a:xfrm>
          <a:prstGeom prst="rect">
            <a:avLst/>
          </a:prstGeom>
        </p:spPr>
      </p:pic>
      <p:sp>
        <p:nvSpPr>
          <p:cNvPr id="4" name="C_5_BD#701c5e7f1?vbadefaultcenterpage=1&amp;parentnodeid=0d7ac3351&amp;vbahtmlprocessed=1"/>
          <p:cNvSpPr/>
          <p:nvPr/>
        </p:nvSpPr>
        <p:spPr>
          <a:xfrm>
            <a:off x="502920" y="1395294"/>
            <a:ext cx="11183112" cy="721360"/>
          </a:xfrm>
          <a:prstGeom prst="rect">
            <a:avLst/>
          </a:prstGeom>
          <a:noFill/>
        </p:spPr>
        <p:txBody>
          <a:bodyPr wrap="square" lIns="0" tIns="0" rIns="0" bIns="0" rtlCol="0" anchor="t"/>
          <a:lstStyle/>
          <a:p>
            <a:pPr algn="l" latinLnBrk="1">
              <a:lnSpc>
                <a:spcPct val="150000"/>
              </a:lnSpc>
            </a:pPr>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&amp;</a:t>
            </a:r>
            <a:r>
              <a:rPr lang="en-US" altLang="zh-CN" sz="100" b="0" i="0" kern="0" spc="-9990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1&amp;</a:t>
            </a:r>
            <a:r>
              <a:rPr lang="en-US" altLang="zh-CN" sz="900" b="0" i="0" kern="0">
                <a:solidFill>
                  <a:srgbClr val="FFFFFF"/>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6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导数与函数的图象的关系</a:t>
            </a:r>
            <a:endParaRPr lang="en-US" altLang="zh-CN" sz="100" dirty="0"/>
          </a:p>
        </p:txBody>
      </p:sp>
      <p:pic>
        <p:nvPicPr>
          <p:cNvPr id="5" name="QC_6_BD.50_1#cd6c68a4d?hastextimagelayout=1&amp;vbadefaultcenterpage=1&amp;parentnodeid=701c5e7f1&amp;vbahtmlprocessed=1" descr="preencoded.png"/>
          <p:cNvPicPr>
            <a:picLocks noChangeAspect="1"/>
          </p:cNvPicPr>
          <p:nvPr/>
        </p:nvPicPr>
        <p:blipFill>
          <a:blip r:embed="rId4">
            <a:clrChange>
              <a:clrFrom>
                <a:srgbClr val="FFFFFF"/>
              </a:clrFrom>
              <a:clrTo>
                <a:srgbClr val="FFFFFF">
                  <a:alpha val="0"/>
                </a:srgbClr>
              </a:clrTo>
            </a:clrChange>
          </a:blip>
          <a:stretch>
            <a:fillRect/>
          </a:stretch>
        </p:blipFill>
        <p:spPr>
          <a:xfrm>
            <a:off x="9192865" y="2042953"/>
            <a:ext cx="2423160" cy="1618488"/>
          </a:xfrm>
          <a:prstGeom prst="rect">
            <a:avLst/>
          </a:prstGeom>
          <a:noFill/>
          <a:extLst>
            <a:ext uri="{909E8E84-426E-40DD-AFC4-6F175D3DCCD1}">
              <a14:hiddenFill xmlns:a14="http://schemas.microsoft.com/office/drawing/2010/main">
                <a:solidFill>
                  <a:scrgbClr r="0" g="0" b="0">
                    <a:alpha val="0"/>
                  </a:scrgbClr>
                </a:solidFill>
              </a14:hiddenFill>
            </a:ext>
          </a:extLst>
        </p:spPr>
      </p:pic>
      <mc:AlternateContent xmlns:mc="http://schemas.openxmlformats.org/markup-compatibility/2006" xmlns:a14="http://schemas.microsoft.com/office/drawing/2010/main">
        <mc:Choice Requires="a14">
          <p:sp>
            <p:nvSpPr>
              <p:cNvPr id="6" name="QC_6_BD.50_2#cd6c68a4d?hastextimagelayout=1&amp;vbadefaultcenterpage=1&amp;parentnodeid=701c5e7f1&amp;vbahtmlprocessed=1&amp;bbb=1&amp;hasbroken=1"/>
              <p:cNvSpPr/>
              <p:nvPr/>
            </p:nvSpPr>
            <p:spPr>
              <a:xfrm>
                <a:off x="502920" y="1988090"/>
                <a:ext cx="8622792" cy="1034669"/>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典例1</a:t>
                </a:r>
                <a:r>
                  <a:rPr lang="en-US" altLang="zh-CN" sz="24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（2024 </a:t>
                </a:r>
                <a:r>
                  <a:rPr lang="en-US" altLang="zh-CN" sz="2400" b="1"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广西模拟）</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设函数</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在定义域内可导，</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p>
              <a:p>
                <a:pPr latinLnBrk="1">
                  <a:lnSpc>
                    <a:spcPct val="150000"/>
                  </a:lnSpc>
                </a:pP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的大致图象如图所示，则导函数</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的图象可能是</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6" name="QC_6_BD.50_2#cd6c68a4d?hastextimagelayout=1&amp;vbadefaultcenterpage=1&amp;parentnodeid=701c5e7f1&amp;vbahtmlprocessed=1&amp;bbb=1&amp;hasbroken=1"/>
              <p:cNvSpPr>
                <a:spLocks noRot="1" noChangeAspect="1" noMove="1" noResize="1" noEditPoints="1" noAdjustHandles="1" noChangeArrowheads="1" noChangeShapeType="1" noTextEdit="1"/>
              </p:cNvSpPr>
              <p:nvPr/>
            </p:nvSpPr>
            <p:spPr>
              <a:xfrm>
                <a:off x="502920" y="1988090"/>
                <a:ext cx="8622792" cy="1034669"/>
              </a:xfrm>
              <a:prstGeom prst="rect">
                <a:avLst/>
              </a:prstGeom>
              <a:blipFill rotWithShape="1">
                <a:blip r:embed="rId5"/>
                <a:stretch>
                  <a:fillRect t="-52" r="-875" b="-5999"/>
                </a:stretch>
              </a:blipFill>
            </p:spPr>
            <p:txBody>
              <a:bodyPr/>
              <a:lstStyle/>
              <a:p>
                <a:r>
                  <a:rPr lang="zh-CN" altLang="en-US">
                    <a:noFill/>
                  </a:rPr>
                  <a:t> </a:t>
                </a:r>
              </a:p>
            </p:txBody>
          </p:sp>
        </mc:Fallback>
      </mc:AlternateContent>
      <p:sp>
        <p:nvSpPr>
          <p:cNvPr id="7" name="QC_6_AN.51_1#cd6c68a4d.bracket?vbadefaultcenterpage=1&amp;parentnodeid=701c5e7f1&amp;vbapositionanswer=28&amp;vbahtmlprocessed=1"/>
          <p:cNvSpPr/>
          <p:nvPr/>
        </p:nvSpPr>
        <p:spPr>
          <a:xfrm>
            <a:off x="7537387" y="2536730"/>
            <a:ext cx="441325" cy="478600"/>
          </a:xfrm>
          <a:prstGeom prst="rect">
            <a:avLst/>
          </a:prstGeom>
          <a:noFill/>
        </p:spPr>
        <p:txBody>
          <a:bodyPr wrap="none" lIns="0" tIns="0" rIns="0" bIns="0" rtlCol="0" anchor="t"/>
          <a:lstStyle/>
          <a:p>
            <a:pPr algn="ctr" latinLnBrk="1">
              <a:lnSpc>
                <a:spcPts val="42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C</a:t>
            </a:r>
            <a:endParaRPr lang="en-US" altLang="zh-CN" sz="2400" dirty="0"/>
          </a:p>
        </p:txBody>
      </p:sp>
      <p:sp>
        <p:nvSpPr>
          <p:cNvPr id="8" name="QC_6_BD.52_1#cd6c68a4d.choices?hastextimagelayout=1&amp;vbadefaultcenterpage=1&amp;parentnodeid=701c5e7f1&amp;vbahtmlprocessed=1"/>
          <p:cNvSpPr/>
          <p:nvPr/>
        </p:nvSpPr>
        <p:spPr>
          <a:xfrm>
            <a:off x="502920" y="3100102"/>
            <a:ext cx="8751253" cy="1358202"/>
          </a:xfrm>
          <a:prstGeom prst="rect">
            <a:avLst/>
          </a:prstGeom>
          <a:noFill/>
        </p:spPr>
        <p:txBody>
          <a:bodyPr wrap="square" lIns="0" tIns="0" rIns="0" bIns="0" rtlCol="0" anchor="t"/>
          <a:lstStyle/>
          <a:p>
            <a:pPr latinLnBrk="1">
              <a:lnSpc>
                <a:spcPct val="150000"/>
              </a:lnSpc>
              <a:tabLst>
                <a:tab pos="2237740" algn="l"/>
                <a:tab pos="4450715" algn="l"/>
                <a:tab pos="6663690" algn="l"/>
              </a:tabLst>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a:t>
            </a:r>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&amp;</a:t>
            </a:r>
            <a:r>
              <a:rPr lang="en-US" altLang="zh-CN" sz="100" b="0" i="0" kern="0" spc="-9990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2&amp;</a:t>
            </a:r>
            <a:r>
              <a:rPr lang="en-US" altLang="zh-CN" sz="6750" b="0" i="0" kern="0" spc="-9990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900" b="0" i="0" kern="0">
                <a:solidFill>
                  <a:srgbClr val="FFFFFF"/>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B</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&amp;</a:t>
            </a:r>
            <a:r>
              <a:rPr lang="en-US" altLang="zh-CN" sz="100" b="0" i="0" kern="0" spc="-9990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3&amp;</a:t>
            </a:r>
            <a:r>
              <a:rPr lang="en-US" altLang="zh-CN" sz="2400" b="0" i="0" kern="0" spc="-9990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900" b="0" i="0" kern="0">
                <a:solidFill>
                  <a:srgbClr val="FFFFFF"/>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C</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&amp;</a:t>
            </a:r>
            <a:r>
              <a:rPr lang="en-US" altLang="zh-CN" sz="100" b="0" i="0" kern="0" spc="-9990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4&amp;</a:t>
            </a:r>
            <a:r>
              <a:rPr lang="en-US" altLang="zh-CN" sz="2400" b="0" i="0" kern="0" spc="-9990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900" b="0" i="0" kern="0">
                <a:solidFill>
                  <a:srgbClr val="FFFFFF"/>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D</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&amp;</a:t>
            </a:r>
            <a:r>
              <a:rPr lang="en-US" altLang="zh-CN" sz="100" b="0" i="0" kern="0" spc="-9990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5&amp;</a:t>
            </a:r>
            <a:r>
              <a:rPr lang="en-US" altLang="zh-CN" sz="2400" b="0" i="0" kern="0" spc="-9990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900" b="0" i="0" kern="0">
                <a:solidFill>
                  <a:srgbClr val="FFFFFF"/>
                </a:solidFill>
                <a:latin typeface="宋体" panose="02010600030101010101" pitchFamily="2" charset="-122"/>
                <a:ea typeface="微软雅黑" panose="020B0503020204020204" pitchFamily="34" charset="-122"/>
                <a:cs typeface="Times New Roman" panose="02020603050405020304" pitchFamily="34" charset="-120"/>
              </a:rPr>
              <a:t>                             </a:t>
            </a:r>
            <a:endParaRPr lang="en-US" altLang="zh-CN" sz="900" dirty="0">
              <a:latin typeface="宋体" panose="02010600030101010101" pitchFamily="2" charset="-122"/>
            </a:endParaRPr>
          </a:p>
        </p:txBody>
      </p:sp>
      <p:pic>
        <p:nvPicPr>
          <p:cNvPr id="9" name="QC_6_BD.52_1#cd6c68a4d.choice_image?hastextimagelayout=1&amp;vbadefaultcenterpage=1&amp;parentnodeid=701c5e7f1&amp;inlineimagemarkindex=2&amp;vbahtmlprocessed=1" descr="preencoded.png"/>
          <p:cNvPicPr>
            <a:picLocks noChangeAspect="1"/>
          </p:cNvPicPr>
          <p:nvPr/>
        </p:nvPicPr>
        <p:blipFill>
          <a:blip r:embed="rId6">
            <a:clrChange>
              <a:clrFrom>
                <a:srgbClr val="FFFFFF"/>
              </a:clrFrom>
              <a:clrTo>
                <a:srgbClr val="FFFFFF">
                  <a:alpha val="0"/>
                </a:srgbClr>
              </a:clrTo>
            </a:clrChange>
          </a:blip>
          <a:stretch>
            <a:fillRect/>
          </a:stretch>
        </p:blipFill>
        <p:spPr>
          <a:xfrm>
            <a:off x="824960" y="3095848"/>
            <a:ext cx="1664208" cy="1362456"/>
          </a:xfrm>
          <a:prstGeom prst="rect">
            <a:avLst/>
          </a:prstGeom>
          <a:noFill/>
          <a:extLst>
            <a:ext uri="{909E8E84-426E-40DD-AFC4-6F175D3DCCD1}">
              <a14:hiddenFill xmlns:a14="http://schemas.microsoft.com/office/drawing/2010/main">
                <a:solidFill>
                  <a:scrgbClr r="0" g="0" b="0">
                    <a:alpha val="0"/>
                  </a:scrgbClr>
                </a:solidFill>
              </a14:hiddenFill>
            </a:ext>
          </a:extLst>
        </p:spPr>
      </p:pic>
      <p:pic>
        <p:nvPicPr>
          <p:cNvPr id="10" name="QC_6_BD.52_1#cd6c68a4d.choice_image?hastextimagelayout=1&amp;vbadefaultcenterpage=1&amp;parentnodeid=701c5e7f1&amp;inlineimagemarkindex=3&amp;vbahtmlprocessed=1" descr="preencoded.png"/>
          <p:cNvPicPr>
            <a:picLocks noChangeAspect="1"/>
          </p:cNvPicPr>
          <p:nvPr/>
        </p:nvPicPr>
        <p:blipFill>
          <a:blip r:embed="rId7">
            <a:clrChange>
              <a:clrFrom>
                <a:srgbClr val="FFFFFF"/>
              </a:clrFrom>
              <a:clrTo>
                <a:srgbClr val="FFFFFF">
                  <a:alpha val="0"/>
                </a:srgbClr>
              </a:clrTo>
            </a:clrChange>
          </a:blip>
          <a:stretch>
            <a:fillRect/>
          </a:stretch>
        </p:blipFill>
        <p:spPr>
          <a:xfrm>
            <a:off x="3045873" y="3095848"/>
            <a:ext cx="1664208" cy="1362456"/>
          </a:xfrm>
          <a:prstGeom prst="rect">
            <a:avLst/>
          </a:prstGeom>
          <a:noFill/>
          <a:extLst>
            <a:ext uri="{909E8E84-426E-40DD-AFC4-6F175D3DCCD1}">
              <a14:hiddenFill xmlns:a14="http://schemas.microsoft.com/office/drawing/2010/main">
                <a:solidFill>
                  <a:scrgbClr r="0" g="0" b="0">
                    <a:alpha val="0"/>
                  </a:scrgbClr>
                </a:solidFill>
              </a14:hiddenFill>
            </a:ext>
          </a:extLst>
        </p:spPr>
      </p:pic>
      <p:pic>
        <p:nvPicPr>
          <p:cNvPr id="11" name="QC_6_BD.52_1#cd6c68a4d.choice_image?hastextimagelayout=1&amp;vbadefaultcenterpage=1&amp;parentnodeid=701c5e7f1&amp;inlineimagemarkindex=4&amp;vbahtmlprocessed=1" descr="preencoded.png"/>
          <p:cNvPicPr>
            <a:picLocks noChangeAspect="1"/>
          </p:cNvPicPr>
          <p:nvPr/>
        </p:nvPicPr>
        <p:blipFill>
          <a:blip r:embed="rId8">
            <a:clrChange>
              <a:clrFrom>
                <a:srgbClr val="FFFFFF"/>
              </a:clrFrom>
              <a:clrTo>
                <a:srgbClr val="FFFFFF">
                  <a:alpha val="0"/>
                </a:srgbClr>
              </a:clrTo>
            </a:clrChange>
          </a:blip>
          <a:stretch>
            <a:fillRect/>
          </a:stretch>
        </p:blipFill>
        <p:spPr>
          <a:xfrm>
            <a:off x="5254276" y="3095848"/>
            <a:ext cx="1673352" cy="1362456"/>
          </a:xfrm>
          <a:prstGeom prst="rect">
            <a:avLst/>
          </a:prstGeom>
          <a:noFill/>
          <a:extLst>
            <a:ext uri="{909E8E84-426E-40DD-AFC4-6F175D3DCCD1}">
              <a14:hiddenFill xmlns:a14="http://schemas.microsoft.com/office/drawing/2010/main">
                <a:solidFill>
                  <a:scrgbClr r="0" g="0" b="0">
                    <a:alpha val="0"/>
                  </a:scrgbClr>
                </a:solidFill>
              </a14:hiddenFill>
            </a:ext>
          </a:extLst>
        </p:spPr>
      </p:pic>
      <p:pic>
        <p:nvPicPr>
          <p:cNvPr id="12" name="QC_6_BD.52_1#cd6c68a4d.choice_image?hastextimagelayout=1&amp;vbadefaultcenterpage=1&amp;parentnodeid=701c5e7f1&amp;inlineimagemarkindex=5&amp;vbahtmlprocessed=1" descr="preencoded.png"/>
          <p:cNvPicPr>
            <a:picLocks noChangeAspect="1"/>
          </p:cNvPicPr>
          <p:nvPr/>
        </p:nvPicPr>
        <p:blipFill>
          <a:blip r:embed="rId9">
            <a:clrChange>
              <a:clrFrom>
                <a:srgbClr val="FFFFFF"/>
              </a:clrFrom>
              <a:clrTo>
                <a:srgbClr val="FFFFFF">
                  <a:alpha val="0"/>
                </a:srgbClr>
              </a:clrTo>
            </a:clrChange>
          </a:blip>
          <a:stretch>
            <a:fillRect/>
          </a:stretch>
        </p:blipFill>
        <p:spPr>
          <a:xfrm>
            <a:off x="7464647" y="3095848"/>
            <a:ext cx="1655064" cy="1362456"/>
          </a:xfrm>
          <a:prstGeom prst="rect">
            <a:avLst/>
          </a:prstGeom>
          <a:noFill/>
          <a:extLst>
            <a:ext uri="{909E8E84-426E-40DD-AFC4-6F175D3DCCD1}">
              <a14:hiddenFill xmlns:a14="http://schemas.microsoft.com/office/drawing/2010/main">
                <a:solidFill>
                  <a:scrgbClr r="0" g="0" b="0">
                    <a:alpha val="0"/>
                  </a:scrgbClr>
                </a:solidFill>
              </a14:hiddenFill>
            </a:ext>
          </a:extLst>
        </p:spPr>
      </p:pic>
      <mc:AlternateContent xmlns:mc="http://schemas.openxmlformats.org/markup-compatibility/2006" xmlns:a14="http://schemas.microsoft.com/office/drawing/2010/main">
        <mc:Choice Requires="a14">
          <p:sp>
            <p:nvSpPr>
              <p:cNvPr id="13" name="QC_6_AS.53_1#cd6c68a4d?vbadefaultcenterpage=1&amp;parentnodeid=701c5e7f1&amp;vbahtmlprocessed=1&amp;bbb=1&amp;hasbroken=1"/>
              <p:cNvSpPr/>
              <p:nvPr/>
            </p:nvSpPr>
            <p:spPr>
              <a:xfrm>
                <a:off x="502920" y="4530948"/>
                <a:ext cx="11183112" cy="1587310"/>
              </a:xfrm>
              <a:prstGeom prst="rect">
                <a:avLst/>
              </a:prstGeom>
              <a:noFill/>
            </p:spPr>
            <p:txBody>
              <a:bodyPr wrap="non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原函数的单调性如下:当</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&lt;0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时，</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单调递增；当</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&gt;0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时，</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的单调性变</a:t>
                </a: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化依次为增</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、减、增.故当</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&lt;0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时，</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&gt;0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；当</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&gt;0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时，</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的符号变化依次为</a:t>
                </a:r>
              </a:p>
              <a:p>
                <a:pPr latinLnBrk="1">
                  <a:lnSpc>
                    <a:spcPct val="15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.故选C.</a:t>
                </a:r>
                <a:endParaRPr lang="en-US" altLang="zh-CN" sz="2400" dirty="0"/>
              </a:p>
            </p:txBody>
          </p:sp>
        </mc:Choice>
        <mc:Fallback xmlns="">
          <p:sp>
            <p:nvSpPr>
              <p:cNvPr id="13" name="QC_6_AS.53_1#cd6c68a4d?vbadefaultcenterpage=1&amp;parentnodeid=701c5e7f1&amp;vbahtmlprocessed=1&amp;bbb=1&amp;hasbroken=1"/>
              <p:cNvSpPr>
                <a:spLocks noRot="1" noChangeAspect="1" noMove="1" noResize="1" noEditPoints="1" noAdjustHandles="1" noChangeArrowheads="1" noChangeShapeType="1" noTextEdit="1"/>
              </p:cNvSpPr>
              <p:nvPr/>
            </p:nvSpPr>
            <p:spPr>
              <a:xfrm>
                <a:off x="502920" y="4530948"/>
                <a:ext cx="11183112" cy="1587310"/>
              </a:xfrm>
              <a:prstGeom prst="rect">
                <a:avLst/>
              </a:prstGeom>
              <a:blipFill rotWithShape="1">
                <a:blip r:embed="rId10"/>
                <a:stretch>
                  <a:fillRect t="-14" r="1" b="-3678"/>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wipe(left)">
                                      <p:cBhvr>
                                        <p:cTn id="7" dur="500"/>
                                        <p:tgtEl>
                                          <p:spTgt spid="7">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wipe(left)">
                                      <p:cBhvr>
                                        <p:cTn id="10" dur="5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3">
                                            <p:bg/>
                                          </p:spTgt>
                                        </p:tgtEl>
                                        <p:attrNameLst>
                                          <p:attrName>style.visibility</p:attrName>
                                        </p:attrNameLst>
                                      </p:cBhvr>
                                      <p:to>
                                        <p:strVal val="visible"/>
                                      </p:to>
                                    </p:set>
                                    <p:animEffect transition="in" filter="wipe(left)">
                                      <p:cBhvr>
                                        <p:cTn id="15" dur="500"/>
                                        <p:tgtEl>
                                          <p:spTgt spid="13">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3">
                                            <p:txEl>
                                              <p:pRg st="0" end="0"/>
                                            </p:txEl>
                                          </p:spTgt>
                                        </p:tgtEl>
                                        <p:attrNameLst>
                                          <p:attrName>style.visibility</p:attrName>
                                        </p:attrNameLst>
                                      </p:cBhvr>
                                      <p:to>
                                        <p:strVal val="visible"/>
                                      </p:to>
                                    </p:set>
                                    <p:animEffect transition="in" filter="wipe(left)">
                                      <p:cBhvr>
                                        <p:cTn id="18" dur="500"/>
                                        <p:tgtEl>
                                          <p:spTgt spid="13">
                                            <p:txEl>
                                              <p:pRg st="0" end="0"/>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3">
                                            <p:txEl>
                                              <p:pRg st="1" end="1"/>
                                            </p:txEl>
                                          </p:spTgt>
                                        </p:tgtEl>
                                        <p:attrNameLst>
                                          <p:attrName>style.visibility</p:attrName>
                                        </p:attrNameLst>
                                      </p:cBhvr>
                                      <p:to>
                                        <p:strVal val="visible"/>
                                      </p:to>
                                    </p:set>
                                    <p:animEffect transition="in" filter="wipe(left)">
                                      <p:cBhvr>
                                        <p:cTn id="21" dur="500"/>
                                        <p:tgtEl>
                                          <p:spTgt spid="13">
                                            <p:txEl>
                                              <p:pRg st="1" end="1"/>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3">
                                            <p:txEl>
                                              <p:pRg st="2" end="2"/>
                                            </p:txEl>
                                          </p:spTgt>
                                        </p:tgtEl>
                                        <p:attrNameLst>
                                          <p:attrName>style.visibility</p:attrName>
                                        </p:attrNameLst>
                                      </p:cBhvr>
                                      <p:to>
                                        <p:strVal val="visible"/>
                                      </p:to>
                                    </p:set>
                                    <p:animEffect transition="in" filter="wipe(left)">
                                      <p:cBhvr>
                                        <p:cTn id="24" dur="5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P spid="13" grpId="0" build="p"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QC_6_BD.54_1#4c6dcea87?hastextimagelayout=1&amp;vbadefaultcenterpage=1&amp;parentnodeid=701c5e7f1&amp;vbahtmlprocessed=1&amp;hassurround=1" descr="preencoded.png"/>
          <p:cNvPicPr>
            <a:picLocks noChangeAspect="1"/>
          </p:cNvPicPr>
          <p:nvPr/>
        </p:nvPicPr>
        <p:blipFill>
          <a:blip r:embed="rId3">
            <a:clrChange>
              <a:clrFrom>
                <a:srgbClr val="FFFFFF"/>
              </a:clrFrom>
              <a:clrTo>
                <a:srgbClr val="FFFFFF">
                  <a:alpha val="0"/>
                </a:srgbClr>
              </a:clrTo>
            </a:clrChange>
          </a:blip>
          <a:stretch>
            <a:fillRect/>
          </a:stretch>
        </p:blipFill>
        <p:spPr>
          <a:xfrm>
            <a:off x="9646920" y="1505281"/>
            <a:ext cx="2020824" cy="1325880"/>
          </a:xfrm>
          <a:prstGeom prst="rect">
            <a:avLst/>
          </a:prstGeom>
          <a:noFill/>
          <a:extLst>
            <a:ext uri="{909E8E84-426E-40DD-AFC4-6F175D3DCCD1}">
              <a14:hiddenFill xmlns:a14="http://schemas.microsoft.com/office/drawing/2010/main">
                <a:solidFill>
                  <a:scrgbClr r="0" g="0" b="0">
                    <a:alpha val="0"/>
                  </a:scrgbClr>
                </a:solidFill>
              </a14:hiddenFill>
            </a:ext>
          </a:extLst>
        </p:spPr>
      </p:pic>
      <mc:AlternateContent xmlns:mc="http://schemas.openxmlformats.org/markup-compatibility/2006" xmlns:a14="http://schemas.microsoft.com/office/drawing/2010/main">
        <mc:Choice Requires="a14">
          <p:sp>
            <p:nvSpPr>
              <p:cNvPr id="3" name="QC_6_BD.54_2#4c6dcea87?hastextimagelayout=2&amp;vbadefaultcenterpage=1&amp;parentnodeid=701c5e7f1&amp;vbahtmlprocessed=1&amp;bbb=1&amp;hasbroken=1"/>
              <p:cNvSpPr/>
              <p:nvPr/>
            </p:nvSpPr>
            <p:spPr>
              <a:xfrm>
                <a:off x="502920" y="1459561"/>
                <a:ext cx="9034272" cy="1583309"/>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变式设问</a:t>
                </a:r>
                <a:r>
                  <a:rPr lang="en-US" altLang="zh-CN" sz="24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已知函数</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在</a:t>
                </a:r>
                <a14:m>
                  <m:oMath xmlns:m="http://schemas.openxmlformats.org/officeDocument/2006/math">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−1,1</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内的图象是下列四个图象之一，</a:t>
                </a:r>
              </a:p>
              <a:p>
                <a:pPr latinLnBrk="1">
                  <a:lnSpc>
                    <a:spcPct val="15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且其导函数</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在</a:t>
                </a:r>
                <a14:m>
                  <m:oMath xmlns:m="http://schemas.openxmlformats.org/officeDocument/2006/math">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−1,1</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内的图象如图所示</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，则该函数的图象</a:t>
                </a:r>
              </a:p>
              <a:p>
                <a:pPr latinLnBrk="1">
                  <a:lnSpc>
                    <a:spcPct val="15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是(</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1"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3" name="QC_6_BD.54_2#4c6dcea87?hastextimagelayout=2&amp;vbadefaultcenterpage=1&amp;parentnodeid=701c5e7f1&amp;vbahtmlprocessed=1&amp;bbb=1&amp;hasbroken=1"/>
              <p:cNvSpPr>
                <a:spLocks noRot="1" noChangeAspect="1" noMove="1" noResize="1" noEditPoints="1" noAdjustHandles="1" noChangeArrowheads="1" noChangeShapeType="1" noTextEdit="1"/>
              </p:cNvSpPr>
              <p:nvPr/>
            </p:nvSpPr>
            <p:spPr>
              <a:xfrm>
                <a:off x="502920" y="1459561"/>
                <a:ext cx="9034272" cy="1583309"/>
              </a:xfrm>
              <a:prstGeom prst="rect">
                <a:avLst/>
              </a:prstGeom>
              <a:blipFill rotWithShape="1">
                <a:blip r:embed="rId4"/>
                <a:stretch>
                  <a:fillRect t="-21" r="-2726" b="-3934"/>
                </a:stretch>
              </a:blipFill>
            </p:spPr>
            <p:txBody>
              <a:bodyPr/>
              <a:lstStyle/>
              <a:p>
                <a:r>
                  <a:rPr lang="zh-CN" altLang="en-US">
                    <a:noFill/>
                  </a:rPr>
                  <a:t> </a:t>
                </a:r>
              </a:p>
            </p:txBody>
          </p:sp>
        </mc:Fallback>
      </mc:AlternateContent>
      <p:sp>
        <p:nvSpPr>
          <p:cNvPr id="4" name="QC_6_AN.55_1#4c6dcea87.bracket?vbadefaultcenterpage=1&amp;parentnodeid=701c5e7f1&amp;vbapositionanswer=29&amp;vbahtmlprocessed=1"/>
          <p:cNvSpPr/>
          <p:nvPr/>
        </p:nvSpPr>
        <p:spPr>
          <a:xfrm>
            <a:off x="1087120" y="2556842"/>
            <a:ext cx="423863" cy="478600"/>
          </a:xfrm>
          <a:prstGeom prst="rect">
            <a:avLst/>
          </a:prstGeom>
          <a:noFill/>
        </p:spPr>
        <p:txBody>
          <a:bodyPr wrap="none" lIns="0" tIns="0" rIns="0" bIns="0" rtlCol="0" anchor="t"/>
          <a:lstStyle/>
          <a:p>
            <a:pPr algn="ctr" latinLnBrk="1">
              <a:lnSpc>
                <a:spcPts val="42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B</a:t>
            </a:r>
            <a:endParaRPr lang="en-US" altLang="zh-CN" sz="2400" dirty="0"/>
          </a:p>
        </p:txBody>
      </p:sp>
      <p:sp>
        <p:nvSpPr>
          <p:cNvPr id="5" name="QC_6_BD.56_1#4c6dcea87.choices?vbadefaultcenterpage=1&amp;parentnodeid=701c5e7f1&amp;vbahtmlprocessed=1"/>
          <p:cNvSpPr/>
          <p:nvPr/>
        </p:nvSpPr>
        <p:spPr>
          <a:xfrm>
            <a:off x="502920" y="3114371"/>
            <a:ext cx="11183112" cy="1468882"/>
          </a:xfrm>
          <a:prstGeom prst="rect">
            <a:avLst/>
          </a:prstGeom>
          <a:noFill/>
        </p:spPr>
        <p:txBody>
          <a:bodyPr wrap="square" lIns="0" tIns="0" rIns="0" bIns="0" rtlCol="0" anchor="t"/>
          <a:lstStyle/>
          <a:p>
            <a:pPr latinLnBrk="1">
              <a:lnSpc>
                <a:spcPct val="150000"/>
              </a:lnSpc>
              <a:tabLst>
                <a:tab pos="2887345" algn="l"/>
                <a:tab pos="5699125" algn="l"/>
                <a:tab pos="8625205" algn="l"/>
              </a:tabLst>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a:t>
            </a:r>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&amp;</a:t>
            </a:r>
            <a:r>
              <a:rPr lang="en-US" altLang="zh-CN" sz="100" b="0" i="0" kern="0" spc="-9990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6&amp;</a:t>
            </a:r>
            <a:r>
              <a:rPr lang="en-US" altLang="zh-CN" sz="7300" b="0" i="0" kern="0" spc="-9990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900" b="0" i="0" kern="0">
                <a:solidFill>
                  <a:srgbClr val="FFFFFF"/>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B</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&amp;</a:t>
            </a:r>
            <a:r>
              <a:rPr lang="en-US" altLang="zh-CN" sz="100" b="0" i="0" kern="0" spc="-9990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7&amp;</a:t>
            </a:r>
            <a:r>
              <a:rPr lang="en-US" altLang="zh-CN" sz="2400" b="0" i="0" kern="0" spc="-9990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900" b="0" i="0" kern="0">
                <a:solidFill>
                  <a:srgbClr val="FFFFFF"/>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C</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&amp;</a:t>
            </a:r>
            <a:r>
              <a:rPr lang="en-US" altLang="zh-CN" sz="100" b="0" i="0" kern="0" spc="-9990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8&amp;</a:t>
            </a:r>
            <a:r>
              <a:rPr lang="en-US" altLang="zh-CN" sz="2400" b="0" i="0" kern="0" spc="-9990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900" b="0" i="0" kern="0">
                <a:solidFill>
                  <a:srgbClr val="FFFFFF"/>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D</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&amp;</a:t>
            </a:r>
            <a:r>
              <a:rPr lang="en-US" altLang="zh-CN" sz="100" b="0" i="0" kern="0" spc="-9990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9&amp;</a:t>
            </a:r>
            <a:r>
              <a:rPr lang="en-US" altLang="zh-CN" sz="2400" b="0" i="0" kern="0" spc="-9990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900" b="0" i="0" kern="0">
                <a:solidFill>
                  <a:srgbClr val="FFFFFF"/>
                </a:solidFill>
                <a:latin typeface="宋体" panose="02010600030101010101" pitchFamily="2" charset="-122"/>
                <a:ea typeface="微软雅黑" panose="020B0503020204020204" pitchFamily="34" charset="-122"/>
                <a:cs typeface="Times New Roman" panose="02020603050405020304" pitchFamily="34" charset="-120"/>
              </a:rPr>
              <a:t>                             </a:t>
            </a:r>
            <a:endParaRPr lang="en-US" altLang="zh-CN" sz="900" dirty="0">
              <a:latin typeface="宋体" panose="02010600030101010101" pitchFamily="2" charset="-122"/>
            </a:endParaRPr>
          </a:p>
        </p:txBody>
      </p:sp>
      <p:pic>
        <p:nvPicPr>
          <p:cNvPr id="6" name="QC_6_BD.56_1#4c6dcea87.choice_image?vbadefaultcenterpage=1&amp;parentnodeid=701c5e7f1&amp;inlineimagemarkindex=6&amp;vbahtmlprocessed=1" descr="preencoded.png"/>
          <p:cNvPicPr>
            <a:picLocks noChangeAspect="1"/>
          </p:cNvPicPr>
          <p:nvPr/>
        </p:nvPicPr>
        <p:blipFill>
          <a:blip r:embed="rId5">
            <a:clrChange>
              <a:clrFrom>
                <a:srgbClr val="FFFFFF"/>
              </a:clrFrom>
              <a:clrTo>
                <a:srgbClr val="FFFFFF">
                  <a:alpha val="0"/>
                </a:srgbClr>
              </a:clrTo>
            </a:clrChange>
          </a:blip>
          <a:stretch>
            <a:fillRect/>
          </a:stretch>
        </p:blipFill>
        <p:spPr>
          <a:xfrm>
            <a:off x="803243" y="3111069"/>
            <a:ext cx="1764792" cy="1472184"/>
          </a:xfrm>
          <a:prstGeom prst="rect">
            <a:avLst/>
          </a:prstGeom>
          <a:noFill/>
          <a:extLst>
            <a:ext uri="{909E8E84-426E-40DD-AFC4-6F175D3DCCD1}">
              <a14:hiddenFill xmlns:a14="http://schemas.microsoft.com/office/drawing/2010/main">
                <a:solidFill>
                  <a:scrgbClr r="0" g="0" b="0">
                    <a:alpha val="0"/>
                  </a:scrgbClr>
                </a:solidFill>
              </a14:hiddenFill>
            </a:ext>
          </a:extLst>
        </p:spPr>
      </p:pic>
      <p:pic>
        <p:nvPicPr>
          <p:cNvPr id="7" name="QC_6_BD.56_1#4c6dcea87.choice_image?vbadefaultcenterpage=1&amp;parentnodeid=701c5e7f1&amp;inlineimagemarkindex=7&amp;vbahtmlprocessed=1" descr="preencoded.png"/>
          <p:cNvPicPr>
            <a:picLocks noChangeAspect="1"/>
          </p:cNvPicPr>
          <p:nvPr/>
        </p:nvPicPr>
        <p:blipFill>
          <a:blip r:embed="rId6">
            <a:clrChange>
              <a:clrFrom>
                <a:srgbClr val="FFFFFF"/>
              </a:clrFrom>
              <a:clrTo>
                <a:srgbClr val="FFFFFF">
                  <a:alpha val="0"/>
                </a:srgbClr>
              </a:clrTo>
            </a:clrChange>
          </a:blip>
          <a:stretch>
            <a:fillRect/>
          </a:stretch>
        </p:blipFill>
        <p:spPr>
          <a:xfrm>
            <a:off x="3690906" y="3111069"/>
            <a:ext cx="1673352" cy="1472184"/>
          </a:xfrm>
          <a:prstGeom prst="rect">
            <a:avLst/>
          </a:prstGeom>
          <a:noFill/>
          <a:extLst>
            <a:ext uri="{909E8E84-426E-40DD-AFC4-6F175D3DCCD1}">
              <a14:hiddenFill xmlns:a14="http://schemas.microsoft.com/office/drawing/2010/main">
                <a:solidFill>
                  <a:scrgbClr r="0" g="0" b="0">
                    <a:alpha val="0"/>
                  </a:scrgbClr>
                </a:solidFill>
              </a14:hiddenFill>
            </a:ext>
          </a:extLst>
        </p:spPr>
      </p:pic>
      <p:pic>
        <p:nvPicPr>
          <p:cNvPr id="8" name="QC_6_BD.56_1#4c6dcea87.choice_image?vbadefaultcenterpage=1&amp;parentnodeid=701c5e7f1&amp;inlineimagemarkindex=8&amp;vbahtmlprocessed=1" descr="preencoded.png"/>
          <p:cNvPicPr>
            <a:picLocks noChangeAspect="1"/>
          </p:cNvPicPr>
          <p:nvPr/>
        </p:nvPicPr>
        <p:blipFill>
          <a:blip r:embed="rId7">
            <a:clrChange>
              <a:clrFrom>
                <a:srgbClr val="FFFFFF"/>
              </a:clrFrom>
              <a:clrTo>
                <a:srgbClr val="FFFFFF">
                  <a:alpha val="0"/>
                </a:srgbClr>
              </a:clrTo>
            </a:clrChange>
          </a:blip>
          <a:stretch>
            <a:fillRect/>
          </a:stretch>
        </p:blipFill>
        <p:spPr>
          <a:xfrm>
            <a:off x="6495828" y="3111069"/>
            <a:ext cx="1801368" cy="1472184"/>
          </a:xfrm>
          <a:prstGeom prst="rect">
            <a:avLst/>
          </a:prstGeom>
          <a:noFill/>
          <a:extLst>
            <a:ext uri="{909E8E84-426E-40DD-AFC4-6F175D3DCCD1}">
              <a14:hiddenFill xmlns:a14="http://schemas.microsoft.com/office/drawing/2010/main">
                <a:solidFill>
                  <a:scrgbClr r="0" g="0" b="0">
                    <a:alpha val="0"/>
                  </a:scrgbClr>
                </a:solidFill>
              </a14:hiddenFill>
            </a:ext>
          </a:extLst>
        </p:spPr>
      </p:pic>
      <p:pic>
        <p:nvPicPr>
          <p:cNvPr id="9" name="QC_6_BD.56_1#4c6dcea87.choice_image?vbadefaultcenterpage=1&amp;parentnodeid=701c5e7f1&amp;inlineimagemarkindex=9&amp;vbahtmlprocessed=1" descr="preencoded.png"/>
          <p:cNvPicPr>
            <a:picLocks noChangeAspect="1"/>
          </p:cNvPicPr>
          <p:nvPr/>
        </p:nvPicPr>
        <p:blipFill>
          <a:blip r:embed="rId8">
            <a:clrChange>
              <a:clrFrom>
                <a:srgbClr val="FFFFFF"/>
              </a:clrFrom>
              <a:clrTo>
                <a:srgbClr val="FFFFFF">
                  <a:alpha val="0"/>
                </a:srgbClr>
              </a:clrTo>
            </a:clrChange>
          </a:blip>
          <a:stretch>
            <a:fillRect/>
          </a:stretch>
        </p:blipFill>
        <p:spPr>
          <a:xfrm>
            <a:off x="9439879" y="3111069"/>
            <a:ext cx="1627632" cy="1472184"/>
          </a:xfrm>
          <a:prstGeom prst="rect">
            <a:avLst/>
          </a:prstGeom>
          <a:noFill/>
          <a:extLst>
            <a:ext uri="{909E8E84-426E-40DD-AFC4-6F175D3DCCD1}">
              <a14:hiddenFill xmlns:a14="http://schemas.microsoft.com/office/drawing/2010/main">
                <a:solidFill>
                  <a:scrgbClr r="0" g="0" b="0">
                    <a:alpha val="0"/>
                  </a:scrgbClr>
                </a:solidFill>
              </a14:hiddenFill>
            </a:ext>
          </a:extLst>
        </p:spPr>
      </p:pic>
      <mc:AlternateContent xmlns:mc="http://schemas.openxmlformats.org/markup-compatibility/2006" xmlns:a14="http://schemas.microsoft.com/office/drawing/2010/main">
        <mc:Choice Requires="a14">
          <p:sp>
            <p:nvSpPr>
              <p:cNvPr id="10" name="QC_6_AS.57_1#4c6dcea87?vbadefaultcenterpage=1&amp;parentnodeid=701c5e7f1&amp;vbahtmlprocessed=1&amp;bbb=1&amp;hasbroken=1"/>
              <p:cNvSpPr/>
              <p:nvPr/>
            </p:nvSpPr>
            <p:spPr>
              <a:xfrm>
                <a:off x="502920" y="4647769"/>
                <a:ext cx="11183112" cy="1038670"/>
              </a:xfrm>
              <a:prstGeom prst="rect">
                <a:avLst/>
              </a:prstGeom>
              <a:noFill/>
            </p:spPr>
            <p:txBody>
              <a:bodyPr wrap="non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由</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在</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−1,1</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内的图象是先上升后下降可知，函数</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图象的切线</a:t>
                </a: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的斜率先增大后减小</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，故选B.</a:t>
                </a:r>
                <a:endParaRPr lang="en-US" altLang="zh-CN" sz="2400" dirty="0"/>
              </a:p>
            </p:txBody>
          </p:sp>
        </mc:Choice>
        <mc:Fallback xmlns="">
          <p:sp>
            <p:nvSpPr>
              <p:cNvPr id="10" name="QC_6_AS.57_1#4c6dcea87?vbadefaultcenterpage=1&amp;parentnodeid=701c5e7f1&amp;vbahtmlprocessed=1&amp;bbb=1&amp;hasbroken=1"/>
              <p:cNvSpPr>
                <a:spLocks noRot="1" noChangeAspect="1" noMove="1" noResize="1" noEditPoints="1" noAdjustHandles="1" noChangeArrowheads="1" noChangeShapeType="1" noTextEdit="1"/>
              </p:cNvSpPr>
              <p:nvPr/>
            </p:nvSpPr>
            <p:spPr>
              <a:xfrm>
                <a:off x="502920" y="4647769"/>
                <a:ext cx="11183112" cy="1038670"/>
              </a:xfrm>
              <a:prstGeom prst="rect">
                <a:avLst/>
              </a:prstGeom>
              <a:blipFill rotWithShape="1">
                <a:blip r:embed="rId9"/>
                <a:stretch>
                  <a:fillRect t="-20" r="1" b="-5623"/>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wipe(left)">
                                      <p:cBhvr>
                                        <p:cTn id="7" dur="500"/>
                                        <p:tgtEl>
                                          <p:spTgt spid="4">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bg/>
                                          </p:spTgt>
                                        </p:tgtEl>
                                        <p:attrNameLst>
                                          <p:attrName>style.visibility</p:attrName>
                                        </p:attrNameLst>
                                      </p:cBhvr>
                                      <p:to>
                                        <p:strVal val="visible"/>
                                      </p:to>
                                    </p:set>
                                    <p:animEffect transition="in" filter="wipe(left)">
                                      <p:cBhvr>
                                        <p:cTn id="15" dur="500"/>
                                        <p:tgtEl>
                                          <p:spTgt spid="10">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0">
                                            <p:txEl>
                                              <p:pRg st="0" end="0"/>
                                            </p:txEl>
                                          </p:spTgt>
                                        </p:tgtEl>
                                        <p:attrNameLst>
                                          <p:attrName>style.visibility</p:attrName>
                                        </p:attrNameLst>
                                      </p:cBhvr>
                                      <p:to>
                                        <p:strVal val="visible"/>
                                      </p:to>
                                    </p:set>
                                    <p:animEffect transition="in" filter="wipe(left)">
                                      <p:cBhvr>
                                        <p:cTn id="18" dur="500"/>
                                        <p:tgtEl>
                                          <p:spTgt spid="10">
                                            <p:txEl>
                                              <p:pRg st="0" end="0"/>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0">
                                            <p:txEl>
                                              <p:pRg st="1" end="1"/>
                                            </p:txEl>
                                          </p:spTgt>
                                        </p:tgtEl>
                                        <p:attrNameLst>
                                          <p:attrName>style.visibility</p:attrName>
                                        </p:attrNameLst>
                                      </p:cBhvr>
                                      <p:to>
                                        <p:strVal val="visible"/>
                                      </p:to>
                                    </p:set>
                                    <p:animEffect transition="in" filter="wipe(left)">
                                      <p:cBhvr>
                                        <p:cTn id="21"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10" grpId="0" build="p"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_6_BD#061450462?vbadefaultcenterpage=1&amp;parentnodeid=701c5e7f1&amp;vbahtmlprocessed=1" descr="preencoded.png"/>
          <p:cNvPicPr>
            <a:picLocks noChangeAspect="1"/>
          </p:cNvPicPr>
          <p:nvPr/>
        </p:nvPicPr>
        <p:blipFill>
          <a:blip r:embed="rId3">
            <a:clrChange>
              <a:clrFrom>
                <a:srgbClr val="FFFFFF"/>
              </a:clrFrom>
              <a:clrTo>
                <a:srgbClr val="FFFFFF">
                  <a:alpha val="0"/>
                </a:srgbClr>
              </a:clrTo>
            </a:clrChange>
          </a:blip>
          <a:stretch>
            <a:fillRect/>
          </a:stretch>
        </p:blipFill>
        <p:spPr>
          <a:xfrm>
            <a:off x="4480560" y="2229181"/>
            <a:ext cx="3236976" cy="393192"/>
          </a:xfrm>
          <a:prstGeom prst="rect">
            <a:avLst/>
          </a:prstGeom>
          <a:noFill/>
          <a:extLst>
            <a:ext uri="{909E8E84-426E-40DD-AFC4-6F175D3DCCD1}">
              <a14:hiddenFill xmlns:a14="http://schemas.microsoft.com/office/drawing/2010/main">
                <a:solidFill>
                  <a:scrgbClr r="0" g="0" b="0">
                    <a:alpha val="0"/>
                  </a:scrgbClr>
                </a:solidFill>
              </a14:hiddenFill>
            </a:ext>
          </a:extLst>
        </p:spPr>
      </p:pic>
      <p:sp>
        <p:nvSpPr>
          <p:cNvPr id="3" name="P_6_BD#061450462?vbadefaultcenterpage=1&amp;parentnodeid=701c5e7f1&amp;vbahtmlprocessed=1&amp;bbb=1&amp;hasbroken=1"/>
          <p:cNvSpPr/>
          <p:nvPr/>
        </p:nvSpPr>
        <p:spPr>
          <a:xfrm>
            <a:off x="502920" y="2755469"/>
            <a:ext cx="11183112" cy="2135950"/>
          </a:xfrm>
          <a:prstGeom prst="rect">
            <a:avLst/>
          </a:prstGeom>
          <a:noFill/>
        </p:spPr>
        <p:txBody>
          <a:bodyPr wrap="none" lIns="0" tIns="0" rIns="0" bIns="0" rtlCol="0" anchor="t"/>
          <a:lstStyle/>
          <a:p>
            <a:pPr algn="ctr"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解决导数与函数图象的关系问题的两个关键点</a:t>
            </a:r>
            <a:endParaRPr lang="en-US" altLang="zh-CN" sz="2400" dirty="0"/>
          </a:p>
          <a:p>
            <a:pPr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抓住函数在单调递增区间内的导数值为正，函数在单调递减区间内的导数值为负</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抓住函数图象在每一点处的切线斜率的变化情况反映导函数图象在相应点处的变</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化情况</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p:spTree>
  </p:cSld>
  <p:clrMapOvr>
    <a:masterClrMapping/>
  </p:clrMapOvr>
  <p:transition>
    <p:split dir="in"/>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_5_BD#843159548?vbadefaultcenterpage=1&amp;parentnodeid=0d7ac3351&amp;inlineimagemarkindex=10&amp;vbahtmlprocessed=1" descr="preencoded.png"/>
          <p:cNvPicPr>
            <a:picLocks noChangeAspect="1"/>
          </p:cNvPicPr>
          <p:nvPr/>
        </p:nvPicPr>
        <p:blipFill>
          <a:blip r:embed="rId3"/>
          <a:stretch>
            <a:fillRect/>
          </a:stretch>
        </p:blipFill>
        <p:spPr>
          <a:xfrm>
            <a:off x="528098" y="869285"/>
            <a:ext cx="1435608" cy="384048"/>
          </a:xfrm>
          <a:prstGeom prst="rect">
            <a:avLst/>
          </a:prstGeom>
        </p:spPr>
      </p:pic>
      <p:sp>
        <p:nvSpPr>
          <p:cNvPr id="3" name="C_5_BD#843159548?vbadefaultcenterpage=1&amp;parentnodeid=0d7ac3351&amp;vbahtmlprocessed=1"/>
          <p:cNvSpPr/>
          <p:nvPr/>
        </p:nvSpPr>
        <p:spPr>
          <a:xfrm>
            <a:off x="502920" y="756000"/>
            <a:ext cx="11183112" cy="721360"/>
          </a:xfrm>
          <a:prstGeom prst="rect">
            <a:avLst/>
          </a:prstGeom>
          <a:noFill/>
        </p:spPr>
        <p:txBody>
          <a:bodyPr wrap="square" lIns="0" tIns="0" rIns="0" bIns="0" rtlCol="0" anchor="t"/>
          <a:lstStyle/>
          <a:p>
            <a:pPr algn="l" latinLnBrk="1">
              <a:lnSpc>
                <a:spcPct val="150000"/>
              </a:lnSpc>
            </a:pPr>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&amp;</a:t>
            </a:r>
            <a:r>
              <a:rPr lang="en-US" altLang="zh-CN" sz="100" b="0" i="0" kern="0" spc="-9990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10&amp;</a:t>
            </a:r>
            <a:r>
              <a:rPr lang="en-US" altLang="zh-CN" sz="900" b="0" i="0" kern="0">
                <a:solidFill>
                  <a:srgbClr val="FFFFFF"/>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6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求切线方程</a:t>
            </a:r>
            <a:endParaRPr lang="en-US" altLang="zh-CN" sz="100" dirty="0"/>
          </a:p>
        </p:txBody>
      </p:sp>
      <mc:AlternateContent xmlns:mc="http://schemas.openxmlformats.org/markup-compatibility/2006" xmlns:a14="http://schemas.microsoft.com/office/drawing/2010/main">
        <mc:Choice Requires="a14">
          <p:sp>
            <p:nvSpPr>
              <p:cNvPr id="4" name="QC_6_BD.58_1#37fa9628b?vbadefaultcenterpage=1&amp;parentnodeid=843159548&amp;vbahtmlprocessed=1"/>
              <p:cNvSpPr/>
              <p:nvPr/>
            </p:nvSpPr>
            <p:spPr>
              <a:xfrm>
                <a:off x="502920" y="1289908"/>
                <a:ext cx="11183112" cy="761556"/>
              </a:xfrm>
              <a:prstGeom prst="rect">
                <a:avLst/>
              </a:prstGeom>
              <a:noFill/>
            </p:spPr>
            <p:txBody>
              <a:bodyPr wrap="square" lIns="0" tIns="0" rIns="0" bIns="0" rtlCol="0" anchor="t"/>
              <a:lstStyle/>
              <a:p>
                <a:pPr marL="0"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典例2</a:t>
                </a:r>
                <a:r>
                  <a:rPr lang="en-US" altLang="zh-CN" sz="24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（2023 </a:t>
                </a:r>
                <a:r>
                  <a:rPr lang="en-US" altLang="zh-CN" sz="2400" b="1"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全国甲卷）</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曲线</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e</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sup>
                        </m:sSup>
                      </m:num>
                      <m:den>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den>
                    </m:f>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在点</a:t>
                </a:r>
                <a14:m>
                  <m:oMath xmlns:m="http://schemas.openxmlformats.org/officeDocument/2006/math">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e</m:t>
                            </m:r>
                          </m:num>
                          <m:den>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den>
                        </m:f>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处的切线方程为</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4" name="QC_6_BD.58_1#37fa9628b?vbadefaultcenterpage=1&amp;parentnodeid=843159548&amp;vbahtmlprocessed=1"/>
              <p:cNvSpPr>
                <a:spLocks noRot="1" noChangeAspect="1" noMove="1" noResize="1" noEditPoints="1" noAdjustHandles="1" noChangeArrowheads="1" noChangeShapeType="1" noTextEdit="1"/>
              </p:cNvSpPr>
              <p:nvPr/>
            </p:nvSpPr>
            <p:spPr>
              <a:xfrm>
                <a:off x="502920" y="1289908"/>
                <a:ext cx="11183112" cy="761556"/>
              </a:xfrm>
              <a:prstGeom prst="rect">
                <a:avLst/>
              </a:prstGeom>
              <a:blipFill rotWithShape="1">
                <a:blip r:embed="rId4"/>
                <a:stretch>
                  <a:fillRect t="-29" r="1" b="-20624"/>
                </a:stretch>
              </a:blipFill>
            </p:spPr>
            <p:txBody>
              <a:bodyPr/>
              <a:lstStyle/>
              <a:p>
                <a:r>
                  <a:rPr lang="zh-CN" altLang="en-US">
                    <a:noFill/>
                  </a:rPr>
                  <a:t> </a:t>
                </a:r>
              </a:p>
            </p:txBody>
          </p:sp>
        </mc:Fallback>
      </mc:AlternateContent>
      <p:sp>
        <p:nvSpPr>
          <p:cNvPr id="5" name="QC_6_AN.59_1#37fa9628b.bracket?vbadefaultcenterpage=1&amp;parentnodeid=843159548&amp;vbapositionanswer=30&amp;vbahtmlprocessed=1"/>
          <p:cNvSpPr/>
          <p:nvPr/>
        </p:nvSpPr>
        <p:spPr>
          <a:xfrm>
            <a:off x="9286431" y="1612742"/>
            <a:ext cx="441325" cy="354775"/>
          </a:xfrm>
          <a:prstGeom prst="rect">
            <a:avLst/>
          </a:prstGeom>
          <a:noFill/>
        </p:spPr>
        <p:txBody>
          <a:bodyPr wrap="none" lIns="0" tIns="0" rIns="0" bIns="0" rtlCol="0" anchor="t"/>
          <a:lstStyle/>
          <a:p>
            <a:pPr marL="0" algn="ctr" latinLnBrk="1">
              <a:lnSpc>
                <a:spcPts val="29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C</a:t>
            </a:r>
            <a:endParaRPr lang="en-US" altLang="zh-CN" sz="2400" dirty="0"/>
          </a:p>
        </p:txBody>
      </p:sp>
      <mc:AlternateContent xmlns:mc="http://schemas.openxmlformats.org/markup-compatibility/2006" xmlns:a14="http://schemas.microsoft.com/office/drawing/2010/main">
        <mc:Choice Requires="a14">
          <p:sp>
            <p:nvSpPr>
              <p:cNvPr id="6" name="QC_6_BD.60_1#37fa9628b.choices?vbadefaultcenterpage=1&amp;parentnodeid=843159548&amp;vbahtmlprocessed=1"/>
              <p:cNvSpPr/>
              <p:nvPr/>
            </p:nvSpPr>
            <p:spPr>
              <a:xfrm>
                <a:off x="502920" y="2051908"/>
                <a:ext cx="11183112" cy="711264"/>
              </a:xfrm>
              <a:prstGeom prst="rect">
                <a:avLst/>
              </a:prstGeom>
              <a:noFill/>
            </p:spPr>
            <p:txBody>
              <a:bodyPr wrap="square" lIns="0" tIns="0" rIns="0" bIns="0" rtlCol="0" anchor="t"/>
              <a:lstStyle/>
              <a:p>
                <a:pPr latinLnBrk="1">
                  <a:lnSpc>
                    <a:spcPct val="150000"/>
                  </a:lnSpc>
                  <a:tabLst>
                    <a:tab pos="2582545" algn="l"/>
                    <a:tab pos="5140325" algn="l"/>
                    <a:tab pos="8193405" algn="l"/>
                  </a:tabLst>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e</m:t>
                        </m:r>
                      </m:num>
                      <m:den>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4</m:t>
                        </m:r>
                      </m:den>
                    </m:f>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B</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e</m:t>
                        </m:r>
                      </m:num>
                      <m:den>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den>
                    </m:f>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C</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e</m:t>
                        </m:r>
                      </m:num>
                      <m:den>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4</m:t>
                        </m:r>
                      </m:den>
                    </m:f>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e</m:t>
                        </m:r>
                      </m:num>
                      <m:den>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4</m:t>
                        </m:r>
                      </m:den>
                    </m:f>
                  </m:oMath>
                </a14:m>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D</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e</m:t>
                        </m:r>
                      </m:num>
                      <m:den>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den>
                    </m:f>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3</m:t>
                        </m:r>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e</m:t>
                        </m:r>
                      </m:num>
                      <m:den>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4</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2400" dirty="0"/>
              </a:p>
            </p:txBody>
          </p:sp>
        </mc:Choice>
        <mc:Fallback xmlns="">
          <p:sp>
            <p:nvSpPr>
              <p:cNvPr id="6" name="QC_6_BD.60_1#37fa9628b.choices?vbadefaultcenterpage=1&amp;parentnodeid=843159548&amp;vbahtmlprocessed=1"/>
              <p:cNvSpPr>
                <a:spLocks noRot="1" noChangeAspect="1" noMove="1" noResize="1" noEditPoints="1" noAdjustHandles="1" noChangeArrowheads="1" noChangeShapeType="1" noTextEdit="1"/>
              </p:cNvSpPr>
              <p:nvPr/>
            </p:nvSpPr>
            <p:spPr>
              <a:xfrm>
                <a:off x="502920" y="2051908"/>
                <a:ext cx="11183112" cy="711264"/>
              </a:xfrm>
              <a:prstGeom prst="rect">
                <a:avLst/>
              </a:prstGeom>
              <a:blipFill rotWithShape="1">
                <a:blip r:embed="rId5"/>
                <a:stretch>
                  <a:fillRect t="-31" r="1" b="-99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QC_6_AS.61_1#37fa9628b?vbadefaultcenterpage=1&amp;parentnodeid=843159548&amp;vbahtmlprocessed=1&amp;bbb=1&amp;hasbroken=1"/>
              <p:cNvSpPr/>
              <p:nvPr/>
            </p:nvSpPr>
            <p:spPr>
              <a:xfrm>
                <a:off x="502920" y="2775808"/>
                <a:ext cx="11183112" cy="1861884"/>
              </a:xfrm>
              <a:prstGeom prst="rect">
                <a:avLst/>
              </a:prstGeom>
              <a:noFill/>
            </p:spPr>
            <p:txBody>
              <a:bodyPr wrap="none" lIns="0" tIns="0" rIns="0" bIns="0" rtlCol="0" anchor="t"/>
              <a:lstStyle/>
              <a:p>
                <a:pPr algn="l" latinLnBrk="1">
                  <a:lnSpc>
                    <a:spcPct val="11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设曲线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sup>
                        </m:sSup>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在点</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处的切线方程为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sup>
                        </m:sSup>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p>
              <a:p>
                <a:pPr latinLnBrk="1">
                  <a:lnSpc>
                    <a:spcPct val="11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sup>
                        </m:sSup>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sup>
                        </m:sSup>
                      </m:num>
                      <m:den>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sup>
                        </m:sSup>
                      </m:num>
                      <m:den>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en>
                    </m:f>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，则曲线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sup>
                        </m:sSup>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b="0" i="0" kern="0" spc="-9990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1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在点</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处的切线方程为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.故选C.</a:t>
                </a:r>
                <a:endParaRPr lang="en-US" altLang="zh-CN" sz="2400" dirty="0"/>
              </a:p>
            </p:txBody>
          </p:sp>
        </mc:Choice>
        <mc:Fallback xmlns="">
          <p:sp>
            <p:nvSpPr>
              <p:cNvPr id="7" name="QC_6_AS.61_1#37fa9628b?vbadefaultcenterpage=1&amp;parentnodeid=843159548&amp;vbahtmlprocessed=1&amp;bbb=1&amp;hasbroken=1"/>
              <p:cNvSpPr>
                <a:spLocks noRot="1" noChangeAspect="1" noMove="1" noResize="1" noEditPoints="1" noAdjustHandles="1" noChangeArrowheads="1" noChangeShapeType="1" noTextEdit="1"/>
              </p:cNvSpPr>
              <p:nvPr/>
            </p:nvSpPr>
            <p:spPr>
              <a:xfrm>
                <a:off x="502920" y="2775808"/>
                <a:ext cx="11183112" cy="1861884"/>
              </a:xfrm>
              <a:prstGeom prst="rect">
                <a:avLst/>
              </a:prstGeom>
              <a:blipFill rotWithShape="1">
                <a:blip r:embed="rId6"/>
                <a:stretch>
                  <a:fillRect t="-12" r="1" b="-2645"/>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wipe(left)">
                                      <p:cBhvr>
                                        <p:cTn id="7" dur="500"/>
                                        <p:tgtEl>
                                          <p:spTgt spid="5">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wipe(left)">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7">
                                            <p:bg/>
                                          </p:spTgt>
                                        </p:tgtEl>
                                        <p:attrNameLst>
                                          <p:attrName>style.visibility</p:attrName>
                                        </p:attrNameLst>
                                      </p:cBhvr>
                                      <p:to>
                                        <p:strVal val="visible"/>
                                      </p:to>
                                    </p:set>
                                    <p:animEffect transition="in" filter="wipe(left)">
                                      <p:cBhvr>
                                        <p:cTn id="15" dur="500"/>
                                        <p:tgtEl>
                                          <p:spTgt spid="7">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wipe(left)">
                                      <p:cBhvr>
                                        <p:cTn id="18" dur="500"/>
                                        <p:tgtEl>
                                          <p:spTgt spid="7">
                                            <p:txEl>
                                              <p:pRg st="0" end="0"/>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Effect transition="in" filter="wipe(left)">
                                      <p:cBhvr>
                                        <p:cTn id="21" dur="500"/>
                                        <p:tgtEl>
                                          <p:spTgt spid="7">
                                            <p:txEl>
                                              <p:pRg st="1" end="1"/>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7">
                                            <p:txEl>
                                              <p:pRg st="2" end="2"/>
                                            </p:txEl>
                                          </p:spTgt>
                                        </p:tgtEl>
                                        <p:attrNameLst>
                                          <p:attrName>style.visibility</p:attrName>
                                        </p:attrNameLst>
                                      </p:cBhvr>
                                      <p:to>
                                        <p:strVal val="visible"/>
                                      </p:to>
                                    </p:set>
                                    <p:animEffect transition="in" filter="wipe(left)">
                                      <p:cBhvr>
                                        <p:cTn id="24"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P spid="7" grpId="0" build="p"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B_6_BD.62_1#29a51a888?vbadefaultcenterpage=1&amp;parentnodeid=843159548&amp;vbahtmlprocessed=1&amp;bbb=1&amp;hasbroken=1"/>
              <p:cNvSpPr/>
              <p:nvPr/>
            </p:nvSpPr>
            <p:spPr>
              <a:xfrm>
                <a:off x="502920" y="1593451"/>
                <a:ext cx="11183112" cy="1307084"/>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变式设问</a:t>
                </a:r>
                <a:r>
                  <a:rPr lang="en-US" altLang="zh-CN" sz="24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若将本例中的条件“在点</a:t>
                </a:r>
                <a14:m>
                  <m:oMath xmlns:m="http://schemas.openxmlformats.org/officeDocument/2006/math">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e</m:t>
                            </m:r>
                          </m:num>
                          <m:den>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den>
                        </m:f>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处”改为“过点</a:t>
                </a:r>
                <a14:m>
                  <m:oMath xmlns:m="http://schemas.openxmlformats.org/officeDocument/2006/math">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−1,0</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”，则切线方程为</a:t>
                </a:r>
              </a:p>
              <a:p>
                <a:pPr latinLnBrk="1">
                  <a:lnSpc>
                    <a:spcPct val="150000"/>
                  </a:lnSpc>
                </a:pPr>
                <a:r>
                  <a:rPr lang="en-US" altLang="zh-CN" sz="2400" i="0">
                    <a:solidFill>
                      <a:srgbClr val="000000"/>
                    </a:solidFill>
                    <a:latin typeface="宋体" panose="02010600030101010101" pitchFamily="2" charset="-122"/>
                    <a:ea typeface="宋体" panose="02010600030101010101" pitchFamily="2" charset="-122"/>
                    <a:cs typeface="宋体" panose="02010600030101010101" pitchFamily="34" charset="-120"/>
                  </a:rPr>
                  <a:t>___________</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2" name="QB_6_BD.62_1#29a51a888?vbadefaultcenterpage=1&amp;parentnodeid=843159548&amp;vbahtmlprocessed=1&amp;bbb=1&amp;hasbroken=1"/>
              <p:cNvSpPr>
                <a:spLocks noRot="1" noChangeAspect="1" noMove="1" noResize="1" noEditPoints="1" noAdjustHandles="1" noChangeArrowheads="1" noChangeShapeType="1" noTextEdit="1"/>
              </p:cNvSpPr>
              <p:nvPr/>
            </p:nvSpPr>
            <p:spPr>
              <a:xfrm>
                <a:off x="502920" y="1593451"/>
                <a:ext cx="11183112" cy="1307084"/>
              </a:xfrm>
              <a:prstGeom prst="rect">
                <a:avLst/>
              </a:prstGeom>
              <a:blipFill rotWithShape="1">
                <a:blip r:embed="rId3"/>
                <a:stretch>
                  <a:fillRect t="-18" r="1" b="-41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QB_6_AN.63_1#29a51a888.blank?vbadefaultcenterpage=1&amp;parentnodeid=843159548&amp;vbapositionanswer=31&amp;vbahtmlprocessed=1&amp;rh=43.2"/>
              <p:cNvSpPr/>
              <p:nvPr/>
            </p:nvSpPr>
            <p:spPr>
              <a:xfrm>
                <a:off x="566420" y="2337861"/>
                <a:ext cx="1568577" cy="483807"/>
              </a:xfrm>
              <a:prstGeom prst="rect">
                <a:avLst/>
              </a:prstGeom>
              <a:noFill/>
            </p:spPr>
            <p:txBody>
              <a:bodyPr wrap="none" lIns="0" tIns="0" rIns="0" bIns="0" rtlCol="0" anchor="t"/>
              <a:lstStyle/>
              <a:p>
                <a:pPr marL="0" algn="ctr" latinLnBrk="1">
                  <a:lnSpc>
                    <a:spcPts val="38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xmlns="">
          <p:sp>
            <p:nvSpPr>
              <p:cNvPr id="3" name="QB_6_AN.63_1#29a51a888.blank?vbadefaultcenterpage=1&amp;parentnodeid=843159548&amp;vbapositionanswer=31&amp;vbahtmlprocessed=1&amp;rh=43.2"/>
              <p:cNvSpPr>
                <a:spLocks noRot="1" noChangeAspect="1" noMove="1" noResize="1" noEditPoints="1" noAdjustHandles="1" noChangeArrowheads="1" noChangeShapeType="1" noTextEdit="1"/>
              </p:cNvSpPr>
              <p:nvPr/>
            </p:nvSpPr>
            <p:spPr>
              <a:xfrm>
                <a:off x="566420" y="2337861"/>
                <a:ext cx="1568577" cy="483807"/>
              </a:xfrm>
              <a:prstGeom prst="rect">
                <a:avLst/>
              </a:prstGeom>
              <a:blipFill rotWithShape="1">
                <a:blip r:embed="rId4"/>
                <a:stretch>
                  <a:fillRect t="-88" r="8" b="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QB_6_AS.64_1#29a51a888?vbadefaultcenterpage=1&amp;parentnodeid=843159548&amp;vbahtmlprocessed=1"/>
              <p:cNvSpPr/>
              <p:nvPr/>
            </p:nvSpPr>
            <p:spPr>
              <a:xfrm>
                <a:off x="502920" y="2904599"/>
                <a:ext cx="11183112" cy="2647950"/>
              </a:xfrm>
              <a:prstGeom prst="rect">
                <a:avLst/>
              </a:prstGeom>
              <a:noFill/>
            </p:spPr>
            <p:txBody>
              <a:bodyPr wrap="square" lIns="0" tIns="0" rIns="0" bIns="0" rtlCol="0" anchor="t"/>
              <a:lstStyle/>
              <a:p>
                <a:pPr algn="l" latinLnBrk="1">
                  <a:lnSpc>
                    <a:spcPct val="11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设切点为</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e>
                              <m:sup>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sup>
                            </m:sSup>
                          </m:num>
                          <m:den>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den>
                        </m:f>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，因为切线过点</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，所以切线斜率</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e>
                          <m:sup>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sup>
                        </m:sSup>
                      </m:num>
                      <m:den>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1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sup>
                        </m:sSup>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sup>
                        </m:sSup>
                      </m:num>
                      <m:den>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sup>
                        </m:sSup>
                      </m:num>
                      <m:den>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e>
                          <m:sup>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sup>
                        </m:sSup>
                      </m:num>
                      <m:den>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1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即</a:t>
                </a:r>
                <a14:m>
                  <m:oMath xmlns:m="http://schemas.openxmlformats.org/officeDocument/2006/math">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e>
                          <m:sup>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sup>
                        </m:sSup>
                      </m:num>
                      <m:den>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e>
                          <m:sup>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sup>
                        </m:sSup>
                      </m:num>
                      <m:den>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，解得</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则切线方程为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4" name="QB_6_AS.64_1#29a51a888?vbadefaultcenterpage=1&amp;parentnodeid=843159548&amp;vbahtmlprocessed=1"/>
              <p:cNvSpPr>
                <a:spLocks noRot="1" noChangeAspect="1" noMove="1" noResize="1" noEditPoints="1" noAdjustHandles="1" noChangeArrowheads="1" noChangeShapeType="1" noTextEdit="1"/>
              </p:cNvSpPr>
              <p:nvPr/>
            </p:nvSpPr>
            <p:spPr>
              <a:xfrm>
                <a:off x="502920" y="2904599"/>
                <a:ext cx="11183112" cy="2647950"/>
              </a:xfrm>
              <a:prstGeom prst="rect">
                <a:avLst/>
              </a:prstGeom>
              <a:blipFill rotWithShape="1">
                <a:blip r:embed="rId5"/>
                <a:stretch>
                  <a:fillRect t="-4" r="1" b="-3449"/>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left)">
                                      <p:cBhvr>
                                        <p:cTn id="7" dur="500"/>
                                        <p:tgtEl>
                                          <p:spTgt spid="3">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
                                            <p:bg/>
                                          </p:spTgt>
                                        </p:tgtEl>
                                        <p:attrNameLst>
                                          <p:attrName>style.visibility</p:attrName>
                                        </p:attrNameLst>
                                      </p:cBhvr>
                                      <p:to>
                                        <p:strVal val="visible"/>
                                      </p:to>
                                    </p:set>
                                    <p:animEffect transition="in" filter="wipe(left)">
                                      <p:cBhvr>
                                        <p:cTn id="15" dur="500"/>
                                        <p:tgtEl>
                                          <p:spTgt spid="4">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wipe(left)">
                                      <p:cBhvr>
                                        <p:cTn id="18" dur="500"/>
                                        <p:tgtEl>
                                          <p:spTgt spid="4">
                                            <p:txEl>
                                              <p:pRg st="0" end="0"/>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wipe(left)">
                                      <p:cBhvr>
                                        <p:cTn id="21" dur="500"/>
                                        <p:tgtEl>
                                          <p:spTgt spid="4">
                                            <p:txEl>
                                              <p:pRg st="1" end="1"/>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wipe(left)">
                                      <p:cBhvr>
                                        <p:cTn id="24" dur="500"/>
                                        <p:tgtEl>
                                          <p:spTgt spid="4">
                                            <p:txEl>
                                              <p:pRg st="2" end="2"/>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wipe(left)">
                                      <p:cBhvr>
                                        <p:cTn id="2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build="p"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_6_BD#0b6c1473d?vbadefaultcenterpage=1&amp;parentnodeid=843159548&amp;vbahtmlprocessed=1" descr="preencoded.png"/>
          <p:cNvPicPr>
            <a:picLocks noChangeAspect="1"/>
          </p:cNvPicPr>
          <p:nvPr/>
        </p:nvPicPr>
        <p:blipFill>
          <a:blip r:embed="rId3">
            <a:clrChange>
              <a:clrFrom>
                <a:srgbClr val="FFFFFF"/>
              </a:clrFrom>
              <a:clrTo>
                <a:srgbClr val="FFFFFF">
                  <a:alpha val="0"/>
                </a:srgbClr>
              </a:clrTo>
            </a:clrChange>
          </a:blip>
          <a:stretch>
            <a:fillRect/>
          </a:stretch>
        </p:blipFill>
        <p:spPr>
          <a:xfrm>
            <a:off x="4480560" y="1348309"/>
            <a:ext cx="3236976" cy="393192"/>
          </a:xfrm>
          <a:prstGeom prst="rect">
            <a:avLst/>
          </a:prstGeom>
          <a:noFill/>
          <a:extLst>
            <a:ext uri="{909E8E84-426E-40DD-AFC4-6F175D3DCCD1}">
              <a14:hiddenFill xmlns:a14="http://schemas.microsoft.com/office/drawing/2010/main">
                <a:solidFill>
                  <a:scrgbClr r="0" g="0" b="0">
                    <a:alpha val="0"/>
                  </a:scrgbClr>
                </a:solidFill>
              </a14:hiddenFill>
            </a:ext>
          </a:extLst>
        </p:spPr>
      </p:pic>
      <mc:AlternateContent xmlns:mc="http://schemas.openxmlformats.org/markup-compatibility/2006" xmlns:a14="http://schemas.microsoft.com/office/drawing/2010/main">
        <mc:Choice Requires="a14">
          <p:sp>
            <p:nvSpPr>
              <p:cNvPr id="3" name="P_6_BD#0b6c1473d?vbadefaultcenterpage=1&amp;parentnodeid=843159548&amp;vbahtmlprocessed=1"/>
              <p:cNvSpPr/>
              <p:nvPr/>
            </p:nvSpPr>
            <p:spPr>
              <a:xfrm>
                <a:off x="251460" y="1970013"/>
                <a:ext cx="11689080" cy="3923094"/>
              </a:xfrm>
              <a:prstGeom prst="rect">
                <a:avLst/>
              </a:prstGeom>
              <a:noFill/>
            </p:spPr>
            <p:txBody>
              <a:bodyPr wrap="square" lIns="0" tIns="0" rIns="0" bIns="0" rtlCol="0" anchor="t"/>
              <a:lstStyle/>
              <a:p>
                <a:pPr algn="ctr"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求曲线过点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的切线方程的步骤</a:t>
                </a:r>
                <a:endParaRPr lang="en-US" altLang="zh-CN" sz="2400" dirty="0"/>
              </a:p>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当</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是切点时，切线方程为</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e>
                    </m:d>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当</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不是切点时，可分以下四步完成：</a:t>
                </a:r>
                <a:endParaRPr lang="en-US" altLang="zh-CN" sz="2400" dirty="0"/>
              </a:p>
              <a:p>
                <a:pPr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第一步，设出切点坐标</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𝑄</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e>
                        </m:d>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第二步，写出过点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𝑄</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e>
                        </m:d>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的切线方程</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e>
                    </m:d>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第三步，将点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代入切线方程求出</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第四步，将</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的值代入方程</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e>
                    </m:d>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可得过点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的切线方程</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3" name="P_6_BD#0b6c1473d?vbadefaultcenterpage=1&amp;parentnodeid=843159548&amp;vbahtmlprocessed=1"/>
              <p:cNvSpPr>
                <a:spLocks noRot="1" noChangeAspect="1" noMove="1" noResize="1" noEditPoints="1" noAdjustHandles="1" noChangeArrowheads="1" noChangeShapeType="1" noTextEdit="1"/>
              </p:cNvSpPr>
              <p:nvPr/>
            </p:nvSpPr>
            <p:spPr>
              <a:xfrm>
                <a:off x="251460" y="1970013"/>
                <a:ext cx="11689080" cy="3923094"/>
              </a:xfrm>
              <a:prstGeom prst="rect">
                <a:avLst/>
              </a:prstGeom>
              <a:blipFill rotWithShape="1">
                <a:blip r:embed="rId4"/>
                <a:stretch>
                  <a:fillRect t="-6" b="-3877"/>
                </a:stretch>
              </a:blipFill>
            </p:spPr>
            <p:txBody>
              <a:bodyPr/>
              <a:lstStyle/>
              <a:p>
                <a:r>
                  <a:rPr lang="zh-CN" altLang="en-US">
                    <a:noFill/>
                  </a:rPr>
                  <a:t> </a:t>
                </a:r>
              </a:p>
            </p:txBody>
          </p:sp>
        </mc:Fallback>
      </mc:AlternateContent>
    </p:spTree>
  </p:cSld>
  <p:clrMapOvr>
    <a:masterClrMapping/>
  </p:clrMapOvr>
  <p:transition>
    <p:split dir="in"/>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_5_BD#b485cbe3b?vbadefaultcenterpage=1&amp;parentnodeid=0d7ac3351&amp;inlineimagemarkindex=11&amp;vbahtmlprocessed=1" descr="preencoded.png"/>
          <p:cNvPicPr>
            <a:picLocks noChangeAspect="1"/>
          </p:cNvPicPr>
          <p:nvPr/>
        </p:nvPicPr>
        <p:blipFill>
          <a:blip r:embed="rId3"/>
          <a:stretch>
            <a:fillRect/>
          </a:stretch>
        </p:blipFill>
        <p:spPr>
          <a:xfrm>
            <a:off x="525812" y="850997"/>
            <a:ext cx="1554480" cy="420624"/>
          </a:xfrm>
          <a:prstGeom prst="rect">
            <a:avLst/>
          </a:prstGeom>
        </p:spPr>
      </p:pic>
      <p:sp>
        <p:nvSpPr>
          <p:cNvPr id="3" name="C_5_BD#b485cbe3b?vbadefaultcenterpage=1&amp;parentnodeid=0d7ac3351&amp;vbahtmlprocessed=1"/>
          <p:cNvSpPr/>
          <p:nvPr/>
        </p:nvSpPr>
        <p:spPr>
          <a:xfrm>
            <a:off x="502920" y="756000"/>
            <a:ext cx="11183112" cy="721360"/>
          </a:xfrm>
          <a:prstGeom prst="rect">
            <a:avLst/>
          </a:prstGeom>
          <a:noFill/>
        </p:spPr>
        <p:txBody>
          <a:bodyPr wrap="square" lIns="0" tIns="0" rIns="0" bIns="0" rtlCol="0" anchor="t"/>
          <a:lstStyle/>
          <a:p>
            <a:pPr algn="l" latinLnBrk="1">
              <a:lnSpc>
                <a:spcPct val="150000"/>
              </a:lnSpc>
            </a:pPr>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&amp;</a:t>
            </a:r>
            <a:r>
              <a:rPr lang="en-US" altLang="zh-CN" sz="100" b="0" i="0" kern="0" spc="-9990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11&amp;</a:t>
            </a:r>
            <a:r>
              <a:rPr lang="en-US" altLang="zh-CN" sz="900" b="0" i="0" kern="0">
                <a:solidFill>
                  <a:srgbClr val="FFFFFF"/>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6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求切点坐标</a:t>
            </a:r>
            <a:endParaRPr lang="en-US" altLang="zh-CN" sz="100" dirty="0"/>
          </a:p>
        </p:txBody>
      </p:sp>
      <mc:AlternateContent xmlns:mc="http://schemas.openxmlformats.org/markup-compatibility/2006" xmlns:a14="http://schemas.microsoft.com/office/drawing/2010/main">
        <mc:Choice Requires="a14">
          <p:sp>
            <p:nvSpPr>
              <p:cNvPr id="4" name="QB_6_BD.65_1#4279f271b?vbadefaultcenterpage=1&amp;parentnodeid=b485cbe3b&amp;vbahtmlprocessed=1&amp;bbb=1&amp;hasbroken=1"/>
              <p:cNvSpPr/>
              <p:nvPr/>
            </p:nvSpPr>
            <p:spPr>
              <a:xfrm>
                <a:off x="502920" y="1291432"/>
                <a:ext cx="11183112" cy="1263777"/>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典例3</a:t>
                </a:r>
                <a:r>
                  <a:rPr lang="en-US" altLang="zh-CN" sz="24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设曲线</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e</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sup>
                    </m:sSup>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在点</a:t>
                </a:r>
                <a14:m>
                  <m:oMath xmlns:m="http://schemas.openxmlformats.org/officeDocument/2006/math">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0,1</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处的切线与曲线</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den>
                    </m:f>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&gt;0</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在点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处的切线垂直</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，则</a:t>
                </a:r>
              </a:p>
              <a:p>
                <a:pPr latinLnBrk="1">
                  <a:lnSpc>
                    <a:spcPct val="15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的坐标为</a:t>
                </a:r>
                <a:r>
                  <a:rPr lang="en-US" altLang="zh-CN" sz="2400" i="0">
                    <a:solidFill>
                      <a:srgbClr val="000000"/>
                    </a:solidFill>
                    <a:latin typeface="宋体" panose="02010600030101010101" pitchFamily="2" charset="-122"/>
                    <a:ea typeface="宋体" panose="02010600030101010101" pitchFamily="2" charset="-122"/>
                    <a:cs typeface="宋体" panose="02010600030101010101" pitchFamily="34" charset="-120"/>
                  </a:rPr>
                  <a:t>______</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4" name="QB_6_BD.65_1#4279f271b?vbadefaultcenterpage=1&amp;parentnodeid=b485cbe3b&amp;vbahtmlprocessed=1&amp;bbb=1&amp;hasbroken=1"/>
              <p:cNvSpPr>
                <a:spLocks noRot="1" noChangeAspect="1" noMove="1" noResize="1" noEditPoints="1" noAdjustHandles="1" noChangeArrowheads="1" noChangeShapeType="1" noTextEdit="1"/>
              </p:cNvSpPr>
              <p:nvPr/>
            </p:nvSpPr>
            <p:spPr>
              <a:xfrm>
                <a:off x="502920" y="1291432"/>
                <a:ext cx="11183112" cy="1263777"/>
              </a:xfrm>
              <a:prstGeom prst="rect">
                <a:avLst/>
              </a:prstGeom>
              <a:blipFill rotWithShape="1">
                <a:blip r:embed="rId4"/>
                <a:stretch>
                  <a:fillRect t="-38" r="1" b="-5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QB_6_AN.66_1#4279f271b.blank?vbadefaultcenterpage=1&amp;parentnodeid=b485cbe3b&amp;vbapositionanswer=32&amp;vbahtmlprocessed=1"/>
              <p:cNvSpPr/>
              <p:nvPr/>
            </p:nvSpPr>
            <p:spPr>
              <a:xfrm>
                <a:off x="2286762" y="2133505"/>
                <a:ext cx="807022" cy="353441"/>
              </a:xfrm>
              <a:prstGeom prst="rect">
                <a:avLst/>
              </a:prstGeom>
              <a:noFill/>
            </p:spPr>
            <p:txBody>
              <a:bodyPr wrap="none" lIns="0" tIns="0" rIns="0" bIns="0" rtlCol="0" anchor="t"/>
              <a:lstStyle/>
              <a:p>
                <a:pPr marL="0" algn="ctr" latinLnBrk="1">
                  <a:lnSpc>
                    <a:spcPts val="3000"/>
                  </a:lnSpc>
                </a:pP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1,1</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xmlns="">
          <p:sp>
            <p:nvSpPr>
              <p:cNvPr id="5" name="QB_6_AN.66_1#4279f271b.blank?vbadefaultcenterpage=1&amp;parentnodeid=b485cbe3b&amp;vbapositionanswer=32&amp;vbahtmlprocessed=1"/>
              <p:cNvSpPr>
                <a:spLocks noRot="1" noChangeAspect="1" noMove="1" noResize="1" noEditPoints="1" noAdjustHandles="1" noChangeArrowheads="1" noChangeShapeType="1" noTextEdit="1"/>
              </p:cNvSpPr>
              <p:nvPr/>
            </p:nvSpPr>
            <p:spPr>
              <a:xfrm>
                <a:off x="2286762" y="2133505"/>
                <a:ext cx="807022" cy="353441"/>
              </a:xfrm>
              <a:prstGeom prst="rect">
                <a:avLst/>
              </a:prstGeom>
              <a:blipFill rotWithShape="1">
                <a:blip r:embed="rId5"/>
                <a:stretch>
                  <a:fillRect l="-16" t="-153" r="8" b="-76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QB_6_AS.67_1#4279f271b?vbadefaultcenterpage=1&amp;parentnodeid=b485cbe3b&amp;vbahtmlprocessed=1&amp;bbb=1&amp;hasbroken=1"/>
              <p:cNvSpPr/>
              <p:nvPr/>
            </p:nvSpPr>
            <p:spPr>
              <a:xfrm>
                <a:off x="502920" y="2561432"/>
                <a:ext cx="11183112" cy="3659061"/>
              </a:xfrm>
              <a:prstGeom prst="rect">
                <a:avLst/>
              </a:prstGeom>
              <a:noFill/>
            </p:spPr>
            <p:txBody>
              <a:bodyPr wrap="non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函数</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sup>
                    </m:sSup>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的导函数为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sup>
                    </m:sSup>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曲线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sup>
                    </m:sSup>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在点</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0,1</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处的切线的斜率</a:t>
                </a:r>
              </a:p>
              <a:p>
                <a:pPr latinLnBrk="1">
                  <a:lnSpc>
                    <a:spcPct val="150000"/>
                  </a:lnSpc>
                </a:pP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.设点</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的坐标为</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e>
                    </m:d>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&gt;0</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函数</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的导函数为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曲线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den>
                    </m:f>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&gt;0</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在点</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处的切线的斜率</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sSubSup>
                          <m:sSub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bSup>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，由题意知</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，即</a:t>
                </a:r>
              </a:p>
              <a:p>
                <a:pPr latinLnBrk="1">
                  <a:lnSpc>
                    <a:spcPct val="15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sSubSup>
                              <m:sSub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bSup>
                          </m:den>
                        </m:f>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，解得</a:t>
                </a:r>
                <a14:m>
                  <m:oMath xmlns:m="http://schemas.openxmlformats.org/officeDocument/2006/math">
                    <m:sSubSup>
                      <m:sSub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b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，又</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&gt;0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.又</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点</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在曲线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den>
                    </m:f>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&gt;0</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b="0" i="0" kern="0" spc="-9990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上</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，故点</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的坐标为</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1,1</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6" name="QB_6_AS.67_1#4279f271b?vbadefaultcenterpage=1&amp;parentnodeid=b485cbe3b&amp;vbahtmlprocessed=1&amp;bbb=1&amp;hasbroken=1"/>
              <p:cNvSpPr>
                <a:spLocks noRot="1" noChangeAspect="1" noMove="1" noResize="1" noEditPoints="1" noAdjustHandles="1" noChangeArrowheads="1" noChangeShapeType="1" noTextEdit="1"/>
              </p:cNvSpPr>
              <p:nvPr/>
            </p:nvSpPr>
            <p:spPr>
              <a:xfrm>
                <a:off x="502920" y="2561432"/>
                <a:ext cx="11183112" cy="3659061"/>
              </a:xfrm>
              <a:prstGeom prst="rect">
                <a:avLst/>
              </a:prstGeom>
              <a:blipFill rotWithShape="1">
                <a:blip r:embed="rId6"/>
                <a:stretch>
                  <a:fillRect t="-13" r="1" b="1"/>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wipe(left)">
                                      <p:cBhvr>
                                        <p:cTn id="7" dur="500"/>
                                        <p:tgtEl>
                                          <p:spTgt spid="5">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wipe(left)">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
                                            <p:bg/>
                                          </p:spTgt>
                                        </p:tgtEl>
                                        <p:attrNameLst>
                                          <p:attrName>style.visibility</p:attrName>
                                        </p:attrNameLst>
                                      </p:cBhvr>
                                      <p:to>
                                        <p:strVal val="visible"/>
                                      </p:to>
                                    </p:set>
                                    <p:animEffect transition="in" filter="wipe(left)">
                                      <p:cBhvr>
                                        <p:cTn id="15" dur="500"/>
                                        <p:tgtEl>
                                          <p:spTgt spid="6">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wipe(left)">
                                      <p:cBhvr>
                                        <p:cTn id="18" dur="500"/>
                                        <p:tgtEl>
                                          <p:spTgt spid="6">
                                            <p:txEl>
                                              <p:pRg st="0" end="0"/>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Effect transition="in" filter="wipe(left)">
                                      <p:cBhvr>
                                        <p:cTn id="21" dur="500"/>
                                        <p:tgtEl>
                                          <p:spTgt spid="6">
                                            <p:txEl>
                                              <p:pRg st="1" end="1"/>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6">
                                            <p:txEl>
                                              <p:pRg st="2" end="2"/>
                                            </p:txEl>
                                          </p:spTgt>
                                        </p:tgtEl>
                                        <p:attrNameLst>
                                          <p:attrName>style.visibility</p:attrName>
                                        </p:attrNameLst>
                                      </p:cBhvr>
                                      <p:to>
                                        <p:strVal val="visible"/>
                                      </p:to>
                                    </p:set>
                                    <p:animEffect transition="in" filter="wipe(left)">
                                      <p:cBhvr>
                                        <p:cTn id="24" dur="500"/>
                                        <p:tgtEl>
                                          <p:spTgt spid="6">
                                            <p:txEl>
                                              <p:pRg st="2" end="2"/>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wipe(left)">
                                      <p:cBhvr>
                                        <p:cTn id="27" dur="500"/>
                                        <p:tgtEl>
                                          <p:spTgt spid="6">
                                            <p:txEl>
                                              <p:pRg st="3" end="3"/>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6">
                                            <p:txEl>
                                              <p:pRg st="4" end="4"/>
                                            </p:txEl>
                                          </p:spTgt>
                                        </p:tgtEl>
                                        <p:attrNameLst>
                                          <p:attrName>style.visibility</p:attrName>
                                        </p:attrNameLst>
                                      </p:cBhvr>
                                      <p:to>
                                        <p:strVal val="visible"/>
                                      </p:to>
                                    </p:set>
                                    <p:animEffect transition="in" filter="wipe(left)">
                                      <p:cBhvr>
                                        <p:cTn id="30"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P spid="6" grpId="0" build="p"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_6_BD#85e9b6a8e?vbadefaultcenterpage=1&amp;parentnodeid=b485cbe3b&amp;vbahtmlprocessed=1" descr="preencoded.png"/>
          <p:cNvPicPr>
            <a:picLocks noChangeAspect="1"/>
          </p:cNvPicPr>
          <p:nvPr/>
        </p:nvPicPr>
        <p:blipFill>
          <a:blip r:embed="rId3">
            <a:clrChange>
              <a:clrFrom>
                <a:srgbClr val="FFFFFF"/>
              </a:clrFrom>
              <a:clrTo>
                <a:srgbClr val="FFFFFF">
                  <a:alpha val="0"/>
                </a:srgbClr>
              </a:clrTo>
            </a:clrChange>
          </a:blip>
          <a:stretch>
            <a:fillRect/>
          </a:stretch>
        </p:blipFill>
        <p:spPr>
          <a:xfrm>
            <a:off x="4480560" y="2790426"/>
            <a:ext cx="3236976" cy="393192"/>
          </a:xfrm>
          <a:prstGeom prst="rect">
            <a:avLst/>
          </a:prstGeom>
          <a:noFill/>
          <a:extLst>
            <a:ext uri="{909E8E84-426E-40DD-AFC4-6F175D3DCCD1}">
              <a14:hiddenFill xmlns:a14="http://schemas.microsoft.com/office/drawing/2010/main">
                <a:solidFill>
                  <a:scrgbClr r="0" g="0" b="0">
                    <a:alpha val="0"/>
                  </a:scrgbClr>
                </a:solidFill>
              </a14:hiddenFill>
            </a:ext>
          </a:extLst>
        </p:spPr>
      </p:pic>
      <p:sp>
        <p:nvSpPr>
          <p:cNvPr id="3" name="P_6_BD#85e9b6a8e?vbadefaultcenterpage=1&amp;parentnodeid=b485cbe3b&amp;vbahtmlprocessed=1&amp;bbb=1&amp;hasbroken=1"/>
          <p:cNvSpPr/>
          <p:nvPr/>
        </p:nvSpPr>
        <p:spPr>
          <a:xfrm>
            <a:off x="502920" y="3316714"/>
            <a:ext cx="11183112" cy="1038860"/>
          </a:xfrm>
          <a:prstGeom prst="rect">
            <a:avLst/>
          </a:prstGeom>
          <a:noFill/>
        </p:spPr>
        <p:txBody>
          <a:bodyPr wrap="none" lIns="0" tIns="0" rIns="0" bIns="0" rtlCol="0" anchor="t"/>
          <a:lstStyle/>
          <a:p>
            <a:pPr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求切点坐标，其一般思路是先求函数的导数</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，然后让切点处的导数值等于切线的斜</a:t>
            </a:r>
          </a:p>
          <a:p>
            <a:pPr latinLnBrk="1">
              <a:lnSpc>
                <a:spcPct val="15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率</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，从而求出切点的坐标．</a:t>
            </a:r>
            <a:endParaRPr lang="en-US" altLang="zh-CN" sz="2400" dirty="0"/>
          </a:p>
        </p:txBody>
      </p:sp>
    </p:spTree>
  </p:cSld>
  <p:clrMapOvr>
    <a:masterClrMapping/>
  </p:clrMapOvr>
  <p:transition>
    <p:split dir="in"/>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_5_BD#727ce797b?vbadefaultcenterpage=1&amp;parentnodeid=0d7ac3351&amp;inlineimagemarkindex=12&amp;vbahtmlprocessed=1" descr="preencoded.png"/>
          <p:cNvPicPr>
            <a:picLocks noChangeAspect="1"/>
          </p:cNvPicPr>
          <p:nvPr/>
        </p:nvPicPr>
        <p:blipFill>
          <a:blip r:embed="rId3"/>
          <a:stretch>
            <a:fillRect/>
          </a:stretch>
        </p:blipFill>
        <p:spPr>
          <a:xfrm>
            <a:off x="525812" y="850997"/>
            <a:ext cx="1554480" cy="420624"/>
          </a:xfrm>
          <a:prstGeom prst="rect">
            <a:avLst/>
          </a:prstGeom>
        </p:spPr>
      </p:pic>
      <p:sp>
        <p:nvSpPr>
          <p:cNvPr id="3" name="C_5_BD#727ce797b?vbadefaultcenterpage=1&amp;parentnodeid=0d7ac3351&amp;vbahtmlprocessed=1"/>
          <p:cNvSpPr/>
          <p:nvPr/>
        </p:nvSpPr>
        <p:spPr>
          <a:xfrm>
            <a:off x="502920" y="756000"/>
            <a:ext cx="11183112" cy="721360"/>
          </a:xfrm>
          <a:prstGeom prst="rect">
            <a:avLst/>
          </a:prstGeom>
          <a:noFill/>
        </p:spPr>
        <p:txBody>
          <a:bodyPr wrap="square" lIns="0" tIns="0" rIns="0" bIns="0" rtlCol="0" anchor="t"/>
          <a:lstStyle/>
          <a:p>
            <a:pPr algn="l" latinLnBrk="1">
              <a:lnSpc>
                <a:spcPct val="150000"/>
              </a:lnSpc>
            </a:pPr>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&amp;</a:t>
            </a:r>
            <a:r>
              <a:rPr lang="en-US" altLang="zh-CN" sz="100" b="0" i="0" kern="0" spc="-9990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12&amp;</a:t>
            </a:r>
            <a:r>
              <a:rPr lang="en-US" altLang="zh-CN" sz="900" b="0" i="0" kern="0">
                <a:solidFill>
                  <a:srgbClr val="FFFFFF"/>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6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根据切线方程求参数值</a:t>
            </a:r>
            <a:r>
              <a:rPr lang="en-US" altLang="zh-CN" sz="26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（范围）</a:t>
            </a:r>
            <a:endParaRPr lang="en-US" altLang="zh-CN" sz="100" dirty="0"/>
          </a:p>
        </p:txBody>
      </p:sp>
      <mc:AlternateContent xmlns:mc="http://schemas.openxmlformats.org/markup-compatibility/2006" xmlns:a14="http://schemas.microsoft.com/office/drawing/2010/main">
        <mc:Choice Requires="a14">
          <p:sp>
            <p:nvSpPr>
              <p:cNvPr id="4" name="QB_7_BD.68_1#3136ff1b1?vbadefaultcenterpage=1&amp;parentnodeid=83235da03&amp;vbahtmlprocessed=1&amp;bbb=1&amp;hasbroken=1"/>
              <p:cNvSpPr/>
              <p:nvPr/>
            </p:nvSpPr>
            <p:spPr>
              <a:xfrm>
                <a:off x="502920" y="1352074"/>
                <a:ext cx="11183112" cy="1119823"/>
              </a:xfrm>
              <a:prstGeom prst="rect">
                <a:avLst/>
              </a:prstGeom>
              <a:noFill/>
            </p:spPr>
            <p:txBody>
              <a:bodyPr wrap="none" lIns="0" tIns="0" rIns="0" bIns="0" rtlCol="0" anchor="t"/>
              <a:lstStyle/>
              <a:p>
                <a:pPr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典例4（1）</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（双空题）</a:t>
                </a:r>
                <a:r>
                  <a:rPr lang="en-US" altLang="zh-CN" sz="24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（2023</a:t>
                </a:r>
                <a:r>
                  <a:rPr lang="en-US" altLang="zh-CN" sz="2400" b="1"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 · </a:t>
                </a:r>
                <a:r>
                  <a:rPr lang="en-US" altLang="zh-CN" sz="2400" b="0" i="0" dirty="0" err="1">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北京卷节选）</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设函数</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3</m:t>
                        </m:r>
                      </m:sup>
                    </m:sSup>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e</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𝑏</m:t>
                        </m:r>
                      </m:sup>
                    </m:sSup>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曲线</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在点</a:t>
                </a:r>
                <a14:m>
                  <m:oMath xmlns:m="http://schemas.openxmlformats.org/officeDocument/2006/math">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e>
                        </m:d>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处的切线方程为</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，则</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i="0" dirty="0">
                    <a:solidFill>
                      <a:srgbClr val="000000"/>
                    </a:solidFill>
                    <a:latin typeface="宋体" panose="02010600030101010101" pitchFamily="2" charset="-122"/>
                    <a:ea typeface="宋体" panose="02010600030101010101" pitchFamily="2" charset="-122"/>
                    <a:cs typeface="宋体" panose="02010600030101010101" pitchFamily="34" charset="-120"/>
                  </a:rPr>
                  <a:t>____</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𝑏</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i="0" dirty="0">
                    <a:solidFill>
                      <a:srgbClr val="000000"/>
                    </a:solidFill>
                    <a:latin typeface="宋体" panose="02010600030101010101" pitchFamily="2" charset="-122"/>
                    <a:ea typeface="宋体" panose="02010600030101010101" pitchFamily="2" charset="-122"/>
                    <a:cs typeface="宋体" panose="02010600030101010101" pitchFamily="34" charset="-120"/>
                  </a:rPr>
                  <a:t>___</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4" name="QB_7_BD.68_1#3136ff1b1?vbadefaultcenterpage=1&amp;parentnodeid=83235da03&amp;vbahtmlprocessed=1&amp;bbb=1&amp;hasbroken=1"/>
              <p:cNvSpPr>
                <a:spLocks noRot="1" noChangeAspect="1" noMove="1" noResize="1" noEditPoints="1" noAdjustHandles="1" noChangeArrowheads="1" noChangeShapeType="1" noTextEdit="1"/>
              </p:cNvSpPr>
              <p:nvPr/>
            </p:nvSpPr>
            <p:spPr>
              <a:xfrm>
                <a:off x="502920" y="1352074"/>
                <a:ext cx="11183112" cy="1119823"/>
              </a:xfrm>
              <a:prstGeom prst="rect">
                <a:avLst/>
              </a:prstGeom>
              <a:blipFill rotWithShape="1">
                <a:blip r:embed="rId4"/>
                <a:stretch>
                  <a:fillRect t="-14" r="1" b="-116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QB_7_AN.69_1#3136ff1b1.blank?vbadefaultcenterpage=1&amp;parentnodeid=83235da03&amp;vbapositionanswer=33&amp;vbahtmlprocessed=1"/>
              <p:cNvSpPr/>
              <p:nvPr/>
            </p:nvSpPr>
            <p:spPr>
              <a:xfrm>
                <a:off x="8209090" y="2016919"/>
                <a:ext cx="550863" cy="353441"/>
              </a:xfrm>
              <a:prstGeom prst="rect">
                <a:avLst/>
              </a:prstGeom>
              <a:noFill/>
            </p:spPr>
            <p:txBody>
              <a:bodyPr wrap="none" lIns="0" tIns="0" rIns="0" bIns="0" rtlCol="0" anchor="t"/>
              <a:lstStyle/>
              <a:p>
                <a:pPr marL="0" algn="ctr" latinLnBrk="1">
                  <a:lnSpc>
                    <a:spcPts val="3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xmlns="">
          <p:sp>
            <p:nvSpPr>
              <p:cNvPr id="5" name="QB_7_AN.69_1#3136ff1b1.blank?vbadefaultcenterpage=1&amp;parentnodeid=83235da03&amp;vbapositionanswer=33&amp;vbahtmlprocessed=1"/>
              <p:cNvSpPr>
                <a:spLocks noRot="1" noChangeAspect="1" noMove="1" noResize="1" noEditPoints="1" noAdjustHandles="1" noChangeArrowheads="1" noChangeShapeType="1" noTextEdit="1"/>
              </p:cNvSpPr>
              <p:nvPr/>
            </p:nvSpPr>
            <p:spPr>
              <a:xfrm>
                <a:off x="8209090" y="2016919"/>
                <a:ext cx="550863" cy="353441"/>
              </a:xfrm>
              <a:prstGeom prst="rect">
                <a:avLst/>
              </a:prstGeom>
              <a:blipFill rotWithShape="1">
                <a:blip r:embed="rId5"/>
                <a:stretch>
                  <a:fillRect l="-81" t="-45" r="23" b="-7752"/>
                </a:stretch>
              </a:blipFill>
            </p:spPr>
            <p:txBody>
              <a:bodyPr/>
              <a:lstStyle/>
              <a:p>
                <a:r>
                  <a:rPr lang="zh-CN" altLang="en-US">
                    <a:noFill/>
                  </a:rPr>
                  <a:t> </a:t>
                </a:r>
              </a:p>
            </p:txBody>
          </p:sp>
        </mc:Fallback>
      </mc:AlternateContent>
      <p:sp>
        <p:nvSpPr>
          <p:cNvPr id="6" name="QB_7_AN.70_1#3136ff1b1.blank?vbadefaultcenterpage=1&amp;parentnodeid=83235da03&amp;vbapositionanswer=34&amp;vbahtmlprocessed=1"/>
          <p:cNvSpPr/>
          <p:nvPr/>
        </p:nvSpPr>
        <p:spPr>
          <a:xfrm>
            <a:off x="9391015" y="1872330"/>
            <a:ext cx="373063" cy="478600"/>
          </a:xfrm>
          <a:prstGeom prst="rect">
            <a:avLst/>
          </a:prstGeom>
          <a:noFill/>
        </p:spPr>
        <p:txBody>
          <a:bodyPr wrap="none" lIns="0" tIns="0" rIns="0" bIns="0" rtlCol="0" anchor="t"/>
          <a:lstStyle/>
          <a:p>
            <a:pPr marL="0" algn="ctr" latinLnBrk="1">
              <a:lnSpc>
                <a:spcPts val="42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1</a:t>
            </a:r>
            <a:endParaRPr lang="en-US" altLang="zh-CN" sz="2400" dirty="0"/>
          </a:p>
        </p:txBody>
      </p:sp>
      <mc:AlternateContent xmlns:mc="http://schemas.openxmlformats.org/markup-compatibility/2006" xmlns:a14="http://schemas.microsoft.com/office/drawing/2010/main">
        <mc:Choice Requires="a14">
          <p:sp>
            <p:nvSpPr>
              <p:cNvPr id="7" name="QB_7_AS.71_1#3136ff1b1?vbadefaultcenterpage=1&amp;parentnodeid=83235da03&amp;vbahtmlprocessed=1"/>
              <p:cNvSpPr/>
              <p:nvPr/>
            </p:nvSpPr>
            <p:spPr>
              <a:xfrm>
                <a:off x="502920" y="2533174"/>
                <a:ext cx="11183112" cy="3329559"/>
              </a:xfrm>
              <a:prstGeom prst="rect">
                <a:avLst/>
              </a:prstGeom>
              <a:noFill/>
            </p:spPr>
            <p:txBody>
              <a:bodyPr wrap="squar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sup>
                    </m:sSup>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𝑏</m:t>
                        </m:r>
                      </m:sup>
                    </m:sSup>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1" i="1" dirty="0">
                        <a:solidFill>
                          <a:srgbClr val="FF0000"/>
                        </a:solidFill>
                        <a:latin typeface="Cambria Math" panose="02040503050406030204" pitchFamily="18" charset="0"/>
                      </a:rPr>
                      <m:t>𝐑</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sup>
                        </m:sSup>
                      </m:e>
                    </m:d>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𝑏</m:t>
                        </m:r>
                      </m:sup>
                    </m:sSup>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因为曲线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在点</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处的切线方程为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=−1+1=0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1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a:t>
                </a: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eqArr>
                          <m:eqArr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eqAr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&amp;1−</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𝑏</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e>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&amp;1−</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d>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𝑏</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eqAr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解得</a:t>
                </a: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eqArr>
                          <m:eqArr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eqAr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&amp;</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&amp;</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𝑏</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eqAr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2400" dirty="0"/>
              </a:p>
            </p:txBody>
          </p:sp>
        </mc:Choice>
        <mc:Fallback xmlns="">
          <p:sp>
            <p:nvSpPr>
              <p:cNvPr id="7" name="QB_7_AS.71_1#3136ff1b1?vbadefaultcenterpage=1&amp;parentnodeid=83235da03&amp;vbahtmlprocessed=1"/>
              <p:cNvSpPr>
                <a:spLocks noRot="1" noChangeAspect="1" noMove="1" noResize="1" noEditPoints="1" noAdjustHandles="1" noChangeArrowheads="1" noChangeShapeType="1" noTextEdit="1"/>
              </p:cNvSpPr>
              <p:nvPr/>
            </p:nvSpPr>
            <p:spPr>
              <a:xfrm>
                <a:off x="502920" y="2533174"/>
                <a:ext cx="11183112" cy="3329559"/>
              </a:xfrm>
              <a:prstGeom prst="rect">
                <a:avLst/>
              </a:prstGeom>
              <a:blipFill rotWithShape="1">
                <a:blip r:embed="rId6"/>
                <a:stretch>
                  <a:fillRect t="-5" r="1" b="12"/>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wipe(left)">
                                      <p:cBhvr>
                                        <p:cTn id="7" dur="500"/>
                                        <p:tgtEl>
                                          <p:spTgt spid="5">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wipe(left)">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
                                            <p:bg/>
                                          </p:spTgt>
                                        </p:tgtEl>
                                        <p:attrNameLst>
                                          <p:attrName>style.visibility</p:attrName>
                                        </p:attrNameLst>
                                      </p:cBhvr>
                                      <p:to>
                                        <p:strVal val="visible"/>
                                      </p:to>
                                    </p:set>
                                    <p:animEffect transition="in" filter="wipe(left)">
                                      <p:cBhvr>
                                        <p:cTn id="15" dur="500"/>
                                        <p:tgtEl>
                                          <p:spTgt spid="6">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wipe(left)">
                                      <p:cBhvr>
                                        <p:cTn id="18" dur="500"/>
                                        <p:tgtEl>
                                          <p:spTgt spid="6">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7">
                                            <p:bg/>
                                          </p:spTgt>
                                        </p:tgtEl>
                                        <p:attrNameLst>
                                          <p:attrName>style.visibility</p:attrName>
                                        </p:attrNameLst>
                                      </p:cBhvr>
                                      <p:to>
                                        <p:strVal val="visible"/>
                                      </p:to>
                                    </p:set>
                                    <p:animEffect transition="in" filter="wipe(left)">
                                      <p:cBhvr>
                                        <p:cTn id="23" dur="500"/>
                                        <p:tgtEl>
                                          <p:spTgt spid="7">
                                            <p:bg/>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wipe(left)">
                                      <p:cBhvr>
                                        <p:cTn id="26" dur="500"/>
                                        <p:tgtEl>
                                          <p:spTgt spid="7">
                                            <p:txEl>
                                              <p:pRg st="0" end="0"/>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animEffect transition="in" filter="wipe(left)">
                                      <p:cBhvr>
                                        <p:cTn id="29" dur="500"/>
                                        <p:tgtEl>
                                          <p:spTgt spid="7">
                                            <p:txEl>
                                              <p:pRg st="1" end="1"/>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7">
                                            <p:txEl>
                                              <p:pRg st="2" end="2"/>
                                            </p:txEl>
                                          </p:spTgt>
                                        </p:tgtEl>
                                        <p:attrNameLst>
                                          <p:attrName>style.visibility</p:attrName>
                                        </p:attrNameLst>
                                      </p:cBhvr>
                                      <p:to>
                                        <p:strVal val="visible"/>
                                      </p:to>
                                    </p:set>
                                    <p:animEffect transition="in" filter="wipe(left)">
                                      <p:cBhvr>
                                        <p:cTn id="32" dur="500"/>
                                        <p:tgtEl>
                                          <p:spTgt spid="7">
                                            <p:txEl>
                                              <p:pRg st="2" end="2"/>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7">
                                            <p:txEl>
                                              <p:pRg st="3" end="3"/>
                                            </p:txEl>
                                          </p:spTgt>
                                        </p:tgtEl>
                                        <p:attrNameLst>
                                          <p:attrName>style.visibility</p:attrName>
                                        </p:attrNameLst>
                                      </p:cBhvr>
                                      <p:to>
                                        <p:strVal val="visible"/>
                                      </p:to>
                                    </p:set>
                                    <p:animEffect transition="in" filter="wipe(left)">
                                      <p:cBhvr>
                                        <p:cTn id="35" dur="500"/>
                                        <p:tgtEl>
                                          <p:spTgt spid="7">
                                            <p:txEl>
                                              <p:pRg st="3" end="3"/>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7">
                                            <p:txEl>
                                              <p:pRg st="4" end="4"/>
                                            </p:txEl>
                                          </p:spTgt>
                                        </p:tgtEl>
                                        <p:attrNameLst>
                                          <p:attrName>style.visibility</p:attrName>
                                        </p:attrNameLst>
                                      </p:cBhvr>
                                      <p:to>
                                        <p:strVal val="visible"/>
                                      </p:to>
                                    </p:set>
                                    <p:animEffect transition="in" filter="wipe(left)">
                                      <p:cBhvr>
                                        <p:cTn id="38"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P spid="6" grpId="0" build="p" animBg="1"/>
      <p:bldP spid="7" grpId="0" build="p"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B_7_BD.72_1#16469b512?vbadefaultcenterpage=1&amp;parentnodeid=83235da03&amp;vbahtmlprocessed=1&amp;bbb=1&amp;hasbroken=1"/>
              <p:cNvSpPr/>
              <p:nvPr/>
            </p:nvSpPr>
            <p:spPr>
              <a:xfrm>
                <a:off x="502920" y="1429970"/>
                <a:ext cx="11183112" cy="1034669"/>
              </a:xfrm>
              <a:prstGeom prst="rect">
                <a:avLst/>
              </a:prstGeom>
              <a:noFill/>
            </p:spPr>
            <p:txBody>
              <a:bodyPr wrap="none" lIns="0" tIns="0" rIns="0" bIns="0" rtlCol="0" anchor="t"/>
              <a:lstStyle/>
              <a:p>
                <a:pPr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a:t>
                </a:r>
                <a:r>
                  <a:rPr lang="en-US" altLang="zh-CN" sz="24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（2022 </a:t>
                </a:r>
                <a:r>
                  <a:rPr lang="en-US" altLang="zh-CN" sz="2400" b="1"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新高考Ⅰ卷）</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若曲线</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e>
                    </m:d>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e</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sup>
                    </m:sSup>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有两条过坐标原点的切线，则</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的取</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值范围是</a:t>
                </a:r>
                <a:r>
                  <a:rPr lang="en-US" altLang="zh-CN" sz="2400" i="0" dirty="0">
                    <a:solidFill>
                      <a:srgbClr val="000000"/>
                    </a:solidFill>
                    <a:latin typeface="宋体" panose="02010600030101010101" pitchFamily="2" charset="-122"/>
                    <a:ea typeface="宋体" panose="02010600030101010101" pitchFamily="2" charset="-122"/>
                    <a:cs typeface="宋体" panose="02010600030101010101" pitchFamily="34" charset="-120"/>
                  </a:rPr>
                  <a:t>___________________</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2" name="QB_7_BD.72_1#16469b512?vbadefaultcenterpage=1&amp;parentnodeid=83235da03&amp;vbahtmlprocessed=1&amp;bbb=1&amp;hasbroken=1"/>
              <p:cNvSpPr>
                <a:spLocks noRot="1" noChangeAspect="1" noMove="1" noResize="1" noEditPoints="1" noAdjustHandles="1" noChangeArrowheads="1" noChangeShapeType="1" noTextEdit="1"/>
              </p:cNvSpPr>
              <p:nvPr/>
            </p:nvSpPr>
            <p:spPr>
              <a:xfrm>
                <a:off x="502920" y="1429970"/>
                <a:ext cx="11183112" cy="1034669"/>
              </a:xfrm>
              <a:prstGeom prst="rect">
                <a:avLst/>
              </a:prstGeom>
              <a:blipFill rotWithShape="1">
                <a:blip r:embed="rId3"/>
                <a:stretch>
                  <a:fillRect t="-57" r="1" b="-59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QB_7_AN.73_1#16469b512.blank?vbadefaultcenterpage=1&amp;parentnodeid=83235da03&amp;vbapositionanswer=35&amp;vbahtmlprocessed=1"/>
              <p:cNvSpPr/>
              <p:nvPr/>
            </p:nvSpPr>
            <p:spPr>
              <a:xfrm>
                <a:off x="1798320" y="2041665"/>
                <a:ext cx="2765552" cy="353441"/>
              </a:xfrm>
              <a:prstGeom prst="rect">
                <a:avLst/>
              </a:prstGeom>
              <a:noFill/>
            </p:spPr>
            <p:txBody>
              <a:bodyPr wrap="none" lIns="0" tIns="0" rIns="0" bIns="0" rtlCol="0" anchor="t"/>
              <a:lstStyle/>
              <a:p>
                <a:pPr marL="0" algn="ctr" latinLnBrk="1">
                  <a:lnSpc>
                    <a:spcPts val="3000"/>
                  </a:lnSpc>
                </a:pP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xmlns="">
          <p:sp>
            <p:nvSpPr>
              <p:cNvPr id="3" name="QB_7_AN.73_1#16469b512.blank?vbadefaultcenterpage=1&amp;parentnodeid=83235da03&amp;vbapositionanswer=35&amp;vbahtmlprocessed=1"/>
              <p:cNvSpPr>
                <a:spLocks noRot="1" noChangeAspect="1" noMove="1" noResize="1" noEditPoints="1" noAdjustHandles="1" noChangeArrowheads="1" noChangeShapeType="1" noTextEdit="1"/>
              </p:cNvSpPr>
              <p:nvPr/>
            </p:nvSpPr>
            <p:spPr>
              <a:xfrm>
                <a:off x="1798320" y="2041665"/>
                <a:ext cx="2765552" cy="353441"/>
              </a:xfrm>
              <a:prstGeom prst="rect">
                <a:avLst/>
              </a:prstGeom>
              <a:blipFill rotWithShape="1">
                <a:blip r:embed="rId4"/>
                <a:stretch>
                  <a:fillRect l="-436" t="-40" r="-524" b="-77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QB_7_AS.74_1#16469b512?vbadefaultcenterpage=1&amp;parentnodeid=83235da03&amp;vbahtmlprocessed=1&amp;bbb=1&amp;hasbroken=1"/>
              <p:cNvSpPr/>
              <p:nvPr/>
            </p:nvSpPr>
            <p:spPr>
              <a:xfrm>
                <a:off x="502920" y="2471878"/>
                <a:ext cx="11183112" cy="3231452"/>
              </a:xfrm>
              <a:prstGeom prst="rect">
                <a:avLst/>
              </a:prstGeom>
              <a:noFill/>
            </p:spPr>
            <p:txBody>
              <a:bodyPr wrap="non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易得曲线不过原点，设切点为</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d>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e>
                          <m:sup>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sup>
                        </m:sSup>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err="1">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则切线的斜率为</a:t>
                </a:r>
                <a:endPar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e>
                      <m:sup>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sup>
                    </m:sSup>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,可得切线方程为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d>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e>
                      <m:sup>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e>
                      <m:sup>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sup>
                    </m:sSup>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p>
              <a:p>
                <a:pPr latinLnBrk="1">
                  <a:lnSpc>
                    <a:spcPct val="150000"/>
                  </a:lnSpc>
                </a:pPr>
                <a:r>
                  <a:rPr lang="en-US" altLang="zh-CN" sz="2400" b="0" i="0" dirty="0" err="1">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又切线过原点，可得</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d>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e>
                      <m:sup>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e>
                      <m:sup>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sup>
                    </m:sSup>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，化简得</a:t>
                </a:r>
                <a14:m>
                  <m:oMath xmlns:m="http://schemas.openxmlformats.org/officeDocument/2006/math">
                    <m:sSubSup>
                      <m:sSub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b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p>
              <a:p>
                <a:pPr latinLnBrk="1">
                  <a:lnSpc>
                    <a:spcPct val="150000"/>
                  </a:lnSpc>
                </a:pPr>
                <a14:m>
                  <m:oMath xmlns:m="http://schemas.openxmlformats.org/officeDocument/2006/math">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2400" dirty="0"/>
              </a:p>
              <a:p>
                <a:pPr latinLnBrk="1">
                  <a:lnSpc>
                    <a:spcPct val="150000"/>
                  </a:lnSpc>
                </a:pPr>
                <a:r>
                  <a:rPr lang="en-US" altLang="zh-CN" sz="2400" b="0" i="0" dirty="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dirty="0" err="1">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又切线有两条，所以方程</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有两个不相等的实根，则判别式</a:t>
                </a:r>
                <a14:m>
                  <m:oMath xmlns:m="http://schemas.openxmlformats.org/officeDocument/2006/math">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Δ</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&gt;0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，得</a:t>
                </a:r>
              </a:p>
              <a:p>
                <a:pPr latinLnBrk="1">
                  <a:lnSpc>
                    <a:spcPct val="15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&lt;−4</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或</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&gt;0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4" name="QB_7_AS.74_1#16469b512?vbadefaultcenterpage=1&amp;parentnodeid=83235da03&amp;vbahtmlprocessed=1&amp;bbb=1&amp;hasbroken=1"/>
              <p:cNvSpPr>
                <a:spLocks noRot="1" noChangeAspect="1" noMove="1" noResize="1" noEditPoints="1" noAdjustHandles="1" noChangeArrowheads="1" noChangeShapeType="1" noTextEdit="1"/>
              </p:cNvSpPr>
              <p:nvPr/>
            </p:nvSpPr>
            <p:spPr>
              <a:xfrm>
                <a:off x="502920" y="2471878"/>
                <a:ext cx="11183112" cy="3231452"/>
              </a:xfrm>
              <a:prstGeom prst="rect">
                <a:avLst/>
              </a:prstGeom>
              <a:blipFill rotWithShape="1">
                <a:blip r:embed="rId5"/>
                <a:stretch>
                  <a:fillRect t="-14" r="-22" b="-5785"/>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left)">
                                      <p:cBhvr>
                                        <p:cTn id="7" dur="500"/>
                                        <p:tgtEl>
                                          <p:spTgt spid="3">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
                                            <p:bg/>
                                          </p:spTgt>
                                        </p:tgtEl>
                                        <p:attrNameLst>
                                          <p:attrName>style.visibility</p:attrName>
                                        </p:attrNameLst>
                                      </p:cBhvr>
                                      <p:to>
                                        <p:strVal val="visible"/>
                                      </p:to>
                                    </p:set>
                                    <p:animEffect transition="in" filter="wipe(left)">
                                      <p:cBhvr>
                                        <p:cTn id="15" dur="500"/>
                                        <p:tgtEl>
                                          <p:spTgt spid="4">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wipe(left)">
                                      <p:cBhvr>
                                        <p:cTn id="18" dur="500"/>
                                        <p:tgtEl>
                                          <p:spTgt spid="4">
                                            <p:txEl>
                                              <p:pRg st="0" end="0"/>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wipe(left)">
                                      <p:cBhvr>
                                        <p:cTn id="21" dur="500"/>
                                        <p:tgtEl>
                                          <p:spTgt spid="4">
                                            <p:txEl>
                                              <p:pRg st="1" end="1"/>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wipe(left)">
                                      <p:cBhvr>
                                        <p:cTn id="24" dur="500"/>
                                        <p:tgtEl>
                                          <p:spTgt spid="4">
                                            <p:txEl>
                                              <p:pRg st="2" end="2"/>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wipe(left)">
                                      <p:cBhvr>
                                        <p:cTn id="27" dur="500"/>
                                        <p:tgtEl>
                                          <p:spTgt spid="4">
                                            <p:txEl>
                                              <p:pRg st="3" end="3"/>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4">
                                            <p:txEl>
                                              <p:pRg st="4" end="4"/>
                                            </p:txEl>
                                          </p:spTgt>
                                        </p:tgtEl>
                                        <p:attrNameLst>
                                          <p:attrName>style.visibility</p:attrName>
                                        </p:attrNameLst>
                                      </p:cBhvr>
                                      <p:to>
                                        <p:strVal val="visible"/>
                                      </p:to>
                                    </p:set>
                                    <p:animEffect transition="in" filter="wipe(left)">
                                      <p:cBhvr>
                                        <p:cTn id="30" dur="500"/>
                                        <p:tgtEl>
                                          <p:spTgt spid="4">
                                            <p:txEl>
                                              <p:pRg st="4" end="4"/>
                                            </p:tx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4">
                                            <p:txEl>
                                              <p:pRg st="5" end="5"/>
                                            </p:txEl>
                                          </p:spTgt>
                                        </p:tgtEl>
                                        <p:attrNameLst>
                                          <p:attrName>style.visibility</p:attrName>
                                        </p:attrNameLst>
                                      </p:cBhvr>
                                      <p:to>
                                        <p:strVal val="visible"/>
                                      </p:to>
                                    </p:set>
                                    <p:animEffect transition="in" filter="wipe(left)">
                                      <p:cBhvr>
                                        <p:cTn id="33"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_2_BD#5efaac9dc.fixed?vbadefaultcenterpage=1&amp;parentnodeid=7add027ad&amp;vbahtmlprocessed=1"/>
          <p:cNvSpPr/>
          <p:nvPr/>
        </p:nvSpPr>
        <p:spPr>
          <a:xfrm>
            <a:off x="621792" y="932688"/>
            <a:ext cx="10981944" cy="1152144"/>
          </a:xfrm>
          <a:prstGeom prst="rect">
            <a:avLst/>
          </a:prstGeom>
          <a:noFill/>
        </p:spPr>
        <p:txBody>
          <a:bodyPr wrap="square" lIns="0" tIns="0" rIns="0" bIns="0" rtlCol="0" anchor="ctr"/>
          <a:lstStyle/>
          <a:p>
            <a:pPr algn="ctr" latinLnBrk="1">
              <a:lnSpc>
                <a:spcPct val="100000"/>
              </a:lnSpc>
            </a:pPr>
            <a:r>
              <a:rPr lang="en-US" altLang="zh-CN" sz="4000" b="1" i="0" dirty="0">
                <a:solidFill>
                  <a:srgbClr val="01448D"/>
                </a:solidFill>
                <a:latin typeface="Times New Roman" panose="02020603050405020304" pitchFamily="34" charset="0"/>
                <a:ea typeface="微软雅黑" panose="020B0503020204020204" pitchFamily="34" charset="-122"/>
                <a:cs typeface="Times New Roman" panose="02020603050405020304" pitchFamily="34" charset="-120"/>
              </a:rPr>
              <a:t>基础课16</a:t>
            </a:r>
            <a:r>
              <a:rPr lang="en-US" altLang="zh-CN" sz="4000" b="1" i="0" dirty="0">
                <a:solidFill>
                  <a:srgbClr val="01448D"/>
                </a:solidFill>
                <a:latin typeface="宋体" panose="02010600030101010101" pitchFamily="2" charset="-122"/>
                <a:ea typeface="宋体" panose="02010600030101010101" pitchFamily="2" charset="-122"/>
                <a:cs typeface="宋体" panose="02010600030101010101" pitchFamily="34" charset="-120"/>
              </a:rPr>
              <a:t> </a:t>
            </a:r>
            <a:r>
              <a:rPr lang="en-US" altLang="zh-CN" sz="4000" b="1" i="0" dirty="0">
                <a:solidFill>
                  <a:srgbClr val="01448D"/>
                </a:solidFill>
                <a:latin typeface="Times New Roman" panose="02020603050405020304" pitchFamily="34" charset="0"/>
                <a:ea typeface="微软雅黑" panose="020B0503020204020204" pitchFamily="34" charset="-122"/>
                <a:cs typeface="Times New Roman" panose="02020603050405020304" pitchFamily="34" charset="-120"/>
              </a:rPr>
              <a:t>导数的概念及其意义、导数的运算</a:t>
            </a:r>
            <a:endParaRPr lang="en-US" altLang="zh-CN" sz="4000" dirty="0"/>
          </a:p>
        </p:txBody>
      </p:sp>
      <p:pic>
        <p:nvPicPr>
          <p:cNvPr id="3" name="C_0#5efaac9dc?linknodeid=ad6211dca&amp;catalogrefid=ad6211dca&amp;parentnodeid=7add027ad&amp;vbahtmlprocessed=1" descr="preencoded.png">
            <a:hlinkClick r:id="rId3" action="ppaction://hlinksldjump"/>
          </p:cNvPr>
          <p:cNvPicPr>
            <a:picLocks noChangeAspect="1"/>
          </p:cNvPicPr>
          <p:nvPr/>
        </p:nvPicPr>
        <p:blipFill>
          <a:blip r:embed="rId4"/>
          <a:stretch>
            <a:fillRect/>
          </a:stretch>
        </p:blipFill>
        <p:spPr>
          <a:xfrm>
            <a:off x="4553712" y="2642616"/>
            <a:ext cx="502920" cy="502920"/>
          </a:xfrm>
          <a:prstGeom prst="rect">
            <a:avLst/>
          </a:prstGeom>
        </p:spPr>
      </p:pic>
      <p:sp>
        <p:nvSpPr>
          <p:cNvPr id="4" name="C_0#5efaac9dc?linknodeid=ad6211dca&amp;catalogrefid=ad6211dca&amp;parentnodeid=7add027ad&amp;vbahtmlprocessed=1">
            <a:hlinkClick r:id="rId3" action="ppaction://hlinksldjump"/>
          </p:cNvPr>
          <p:cNvSpPr/>
          <p:nvPr/>
        </p:nvSpPr>
        <p:spPr>
          <a:xfrm>
            <a:off x="5202936" y="2615184"/>
            <a:ext cx="3639312" cy="557784"/>
          </a:xfrm>
          <a:prstGeom prst="rect">
            <a:avLst/>
          </a:prstGeom>
          <a:noFill/>
        </p:spPr>
        <p:txBody>
          <a:bodyPr wrap="square" lIns="0" tIns="0" rIns="0" bIns="0" rtlCol="0" anchor="ctr"/>
          <a:lstStyle/>
          <a:p>
            <a:pPr marL="144145" algn="l" latinLnBrk="1">
              <a:lnSpc>
                <a:spcPct val="100000"/>
              </a:lnSpc>
            </a:pPr>
            <a:r>
              <a:rPr lang="en-US" altLang="zh-CN" sz="31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基础知识·诊断</a:t>
            </a:r>
            <a:endParaRPr lang="en-US" altLang="zh-CN" sz="3050" dirty="0"/>
          </a:p>
        </p:txBody>
      </p:sp>
      <p:pic>
        <p:nvPicPr>
          <p:cNvPr id="5" name="C_0#5efaac9dc?linknodeid=1027fa2f4&amp;catalogrefid=1027fa2f4&amp;parentnodeid=7add027ad&amp;vbahtmlprocessed=1" descr="preencoded.png">
            <a:hlinkClick r:id="rId5" action="ppaction://hlinksldjump"/>
          </p:cNvPr>
          <p:cNvPicPr>
            <a:picLocks noChangeAspect="1"/>
          </p:cNvPicPr>
          <p:nvPr/>
        </p:nvPicPr>
        <p:blipFill>
          <a:blip r:embed="rId4"/>
          <a:stretch>
            <a:fillRect/>
          </a:stretch>
        </p:blipFill>
        <p:spPr>
          <a:xfrm>
            <a:off x="4553712" y="3557016"/>
            <a:ext cx="502920" cy="502920"/>
          </a:xfrm>
          <a:prstGeom prst="rect">
            <a:avLst/>
          </a:prstGeom>
        </p:spPr>
      </p:pic>
      <p:sp>
        <p:nvSpPr>
          <p:cNvPr id="6" name="C_0#5efaac9dc?linknodeid=1027fa2f4&amp;catalogrefid=1027fa2f4&amp;parentnodeid=7add027ad&amp;vbahtmlprocessed=1">
            <a:hlinkClick r:id="rId5" action="ppaction://hlinksldjump"/>
          </p:cNvPr>
          <p:cNvSpPr/>
          <p:nvPr/>
        </p:nvSpPr>
        <p:spPr>
          <a:xfrm>
            <a:off x="5202936" y="3529584"/>
            <a:ext cx="3639312" cy="557784"/>
          </a:xfrm>
          <a:prstGeom prst="rect">
            <a:avLst/>
          </a:prstGeom>
          <a:noFill/>
        </p:spPr>
        <p:txBody>
          <a:bodyPr wrap="square" lIns="0" tIns="0" rIns="0" bIns="0" rtlCol="0" anchor="ctr"/>
          <a:lstStyle/>
          <a:p>
            <a:pPr marL="144145" algn="l" latinLnBrk="1">
              <a:lnSpc>
                <a:spcPct val="100000"/>
              </a:lnSpc>
            </a:pPr>
            <a:r>
              <a:rPr lang="en-US" altLang="zh-CN" sz="31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考点聚焦·突破</a:t>
            </a:r>
            <a:endParaRPr lang="en-US" altLang="zh-CN" sz="3050" dirty="0"/>
          </a:p>
        </p:txBody>
      </p:sp>
    </p:spTree>
  </p:cSld>
  <p:clrMapOvr>
    <a:masterClrMapping/>
  </p:clrMapOvr>
  <p:transition>
    <p:split dir="in"/>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_6_BD#5e30be2f8?vbadefaultcenterpage=1&amp;parentnodeid=727ce797b&amp;vbahtmlprocessed=1" descr="preencoded.png"/>
          <p:cNvPicPr>
            <a:picLocks noChangeAspect="1"/>
          </p:cNvPicPr>
          <p:nvPr/>
        </p:nvPicPr>
        <p:blipFill>
          <a:blip r:embed="rId3">
            <a:clrChange>
              <a:clrFrom>
                <a:srgbClr val="FFFFFF"/>
              </a:clrFrom>
              <a:clrTo>
                <a:srgbClr val="FFFFFF">
                  <a:alpha val="0"/>
                </a:srgbClr>
              </a:clrTo>
            </a:clrChange>
          </a:blip>
          <a:stretch>
            <a:fillRect/>
          </a:stretch>
        </p:blipFill>
        <p:spPr>
          <a:xfrm>
            <a:off x="4480560" y="2509851"/>
            <a:ext cx="3236976" cy="393192"/>
          </a:xfrm>
          <a:prstGeom prst="rect">
            <a:avLst/>
          </a:prstGeom>
          <a:noFill/>
          <a:extLst>
            <a:ext uri="{909E8E84-426E-40DD-AFC4-6F175D3DCCD1}">
              <a14:hiddenFill xmlns:a14="http://schemas.microsoft.com/office/drawing/2010/main">
                <a:solidFill>
                  <a:scrgbClr r="0" g="0" b="0">
                    <a:alpha val="0"/>
                  </a:scrgbClr>
                </a:solidFill>
              </a14:hiddenFill>
            </a:ext>
          </a:extLst>
        </p:spPr>
      </p:pic>
      <p:sp>
        <p:nvSpPr>
          <p:cNvPr id="3" name="P_6_BD#5e30be2f8?vbadefaultcenterpage=1&amp;parentnodeid=727ce797b&amp;vbahtmlprocessed=1&amp;bbb=1&amp;hasbroken=1"/>
          <p:cNvSpPr/>
          <p:nvPr/>
        </p:nvSpPr>
        <p:spPr>
          <a:xfrm>
            <a:off x="502920" y="3036139"/>
            <a:ext cx="11183112" cy="1587310"/>
          </a:xfrm>
          <a:prstGeom prst="rect">
            <a:avLst/>
          </a:prstGeom>
          <a:noFill/>
        </p:spPr>
        <p:txBody>
          <a:bodyPr wrap="none" lIns="0" tIns="0" rIns="0" bIns="0" rtlCol="0" anchor="t"/>
          <a:lstStyle/>
          <a:p>
            <a:pPr algn="ctr"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处理与切线有关的参数问题的方法</a:t>
            </a:r>
            <a:endParaRPr lang="en-US" altLang="zh-CN" sz="2400" dirty="0"/>
          </a:p>
          <a:p>
            <a:pPr latinLnBrk="1">
              <a:lnSpc>
                <a:spcPct val="15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通常根据曲线</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、切线、切点的三个关系列出关于参数的方程（组）进行求解</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，注意</a:t>
            </a:r>
          </a:p>
          <a:p>
            <a:pPr latinLnBrk="1">
              <a:lnSpc>
                <a:spcPct val="15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以下三点</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：切点处的导数值是切线的斜率；切点在切线上；切点在曲线上.</a:t>
            </a:r>
            <a:endParaRPr lang="en-US" altLang="zh-CN" sz="2400" dirty="0"/>
          </a:p>
        </p:txBody>
      </p:sp>
    </p:spTree>
  </p:cSld>
  <p:clrMapOvr>
    <a:masterClrMapping/>
  </p:clrMapOvr>
  <p:transition>
    <p:split dir="in"/>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_5_BD#b27c07de1?vbadefaultcenterpage=1&amp;parentnodeid=0d7ac3351&amp;vbahtmlprocessed=1" descr="preencoded.png"/>
          <p:cNvPicPr>
            <a:picLocks noChangeAspect="1"/>
          </p:cNvPicPr>
          <p:nvPr/>
        </p:nvPicPr>
        <p:blipFill>
          <a:blip r:embed="rId3"/>
          <a:stretch>
            <a:fillRect/>
          </a:stretch>
        </p:blipFill>
        <p:spPr>
          <a:xfrm>
            <a:off x="3813048" y="756000"/>
            <a:ext cx="4562856" cy="530352"/>
          </a:xfrm>
          <a:prstGeom prst="rect">
            <a:avLst/>
          </a:prstGeom>
        </p:spPr>
      </p:pic>
      <p:pic>
        <p:nvPicPr>
          <p:cNvPr id="3" name="QC_6_BD.75_1#95f900103?hastextimagelayout=1&amp;vbadefaultcenterpage=1&amp;parentnodeid=b27c07de1&amp;vbahtmlprocessed=1" descr="preencoded.png"/>
          <p:cNvPicPr>
            <a:picLocks noChangeAspect="1"/>
          </p:cNvPicPr>
          <p:nvPr/>
        </p:nvPicPr>
        <p:blipFill>
          <a:blip r:embed="rId4">
            <a:clrChange>
              <a:clrFrom>
                <a:srgbClr val="FFFFFF"/>
              </a:clrFrom>
              <a:clrTo>
                <a:srgbClr val="FFFFFF">
                  <a:alpha val="0"/>
                </a:srgbClr>
              </a:clrTo>
            </a:clrChange>
          </a:blip>
          <a:stretch>
            <a:fillRect/>
          </a:stretch>
        </p:blipFill>
        <p:spPr>
          <a:xfrm>
            <a:off x="8843362" y="1465167"/>
            <a:ext cx="2788920" cy="1874520"/>
          </a:xfrm>
          <a:prstGeom prst="rect">
            <a:avLst/>
          </a:prstGeom>
          <a:noFill/>
          <a:extLst>
            <a:ext uri="{909E8E84-426E-40DD-AFC4-6F175D3DCCD1}">
              <a14:hiddenFill xmlns:a14="http://schemas.microsoft.com/office/drawing/2010/main">
                <a:solidFill>
                  <a:scrgbClr r="0" g="0" b="0">
                    <a:alpha val="0"/>
                  </a:scrgbClr>
                </a:solidFill>
              </a14:hiddenFill>
            </a:ext>
          </a:extLst>
        </p:spPr>
      </p:pic>
      <mc:AlternateContent xmlns:mc="http://schemas.openxmlformats.org/markup-compatibility/2006" xmlns:a14="http://schemas.microsoft.com/office/drawing/2010/main">
        <mc:Choice Requires="a14">
          <p:sp>
            <p:nvSpPr>
              <p:cNvPr id="4" name="QC_6_BD.75_2#95f900103?hastextimagelayout=3&amp;segpoint=1&amp;vbadefaultcenterpage=1&amp;parentnodeid=b27c07de1&amp;vbahtmlprocessed=1&amp;bbb=1&amp;hasbroken=1"/>
              <p:cNvSpPr/>
              <p:nvPr/>
            </p:nvSpPr>
            <p:spPr>
              <a:xfrm>
                <a:off x="502920" y="1419448"/>
                <a:ext cx="8266176" cy="1034669"/>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a:t>
                </a:r>
                <a:r>
                  <a:rPr lang="en-US" altLang="zh-CN" sz="24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（2024</a:t>
                </a:r>
                <a:r>
                  <a:rPr lang="en-US" altLang="zh-CN" sz="2400" b="1"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 · </a:t>
                </a:r>
                <a:r>
                  <a:rPr lang="en-US" altLang="zh-CN" sz="2400" b="0" i="0" dirty="0" err="1">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东莞模拟）</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已知函数</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的图象如图所示，则下</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列不等关系正确的是</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4" name="QC_6_BD.75_2#95f900103?hastextimagelayout=3&amp;segpoint=1&amp;vbadefaultcenterpage=1&amp;parentnodeid=b27c07de1&amp;vbahtmlprocessed=1&amp;bbb=1&amp;hasbroken=1"/>
              <p:cNvSpPr>
                <a:spLocks noRot="1" noChangeAspect="1" noMove="1" noResize="1" noEditPoints="1" noAdjustHandles="1" noChangeArrowheads="1" noChangeShapeType="1" noTextEdit="1"/>
              </p:cNvSpPr>
              <p:nvPr/>
            </p:nvSpPr>
            <p:spPr>
              <a:xfrm>
                <a:off x="502920" y="1419448"/>
                <a:ext cx="8266176" cy="1034669"/>
              </a:xfrm>
              <a:prstGeom prst="rect">
                <a:avLst/>
              </a:prstGeom>
              <a:blipFill rotWithShape="1">
                <a:blip r:embed="rId5"/>
                <a:stretch>
                  <a:fillRect t="-22" r="-1908" b="-6030"/>
                </a:stretch>
              </a:blipFill>
            </p:spPr>
            <p:txBody>
              <a:bodyPr/>
              <a:lstStyle/>
              <a:p>
                <a:r>
                  <a:rPr lang="zh-CN" altLang="en-US">
                    <a:noFill/>
                  </a:rPr>
                  <a:t> </a:t>
                </a:r>
              </a:p>
            </p:txBody>
          </p:sp>
        </mc:Fallback>
      </mc:AlternateContent>
      <p:sp>
        <p:nvSpPr>
          <p:cNvPr id="5" name="QC_6_AN.76_1#95f900103.bracket?vbadefaultcenterpage=1&amp;parentnodeid=b27c07de1&amp;vbapositionanswer=36&amp;vbahtmlprocessed=1"/>
          <p:cNvSpPr/>
          <p:nvPr/>
        </p:nvSpPr>
        <p:spPr>
          <a:xfrm>
            <a:off x="3512820" y="1968088"/>
            <a:ext cx="441325" cy="478600"/>
          </a:xfrm>
          <a:prstGeom prst="rect">
            <a:avLst/>
          </a:prstGeom>
          <a:noFill/>
        </p:spPr>
        <p:txBody>
          <a:bodyPr wrap="none" lIns="0" tIns="0" rIns="0" bIns="0" rtlCol="0" anchor="t"/>
          <a:lstStyle/>
          <a:p>
            <a:pPr algn="ctr" latinLnBrk="1">
              <a:lnSpc>
                <a:spcPts val="42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D</a:t>
            </a:r>
            <a:endParaRPr lang="en-US" altLang="zh-CN" sz="2400" dirty="0"/>
          </a:p>
        </p:txBody>
      </p:sp>
      <mc:AlternateContent xmlns:mc="http://schemas.openxmlformats.org/markup-compatibility/2006" xmlns:a14="http://schemas.microsoft.com/office/drawing/2010/main">
        <mc:Choice Requires="a14">
          <p:sp>
            <p:nvSpPr>
              <p:cNvPr id="6" name="QC_6_BD.77_1#95f900103.choices?hastextimagelayout=3&amp;vbadefaultcenterpage=1&amp;parentnodeid=b27c07de1&amp;vbahtmlprocessed=1&amp;bbb=1"/>
              <p:cNvSpPr/>
              <p:nvPr/>
            </p:nvSpPr>
            <p:spPr>
              <a:xfrm>
                <a:off x="502920" y="2460848"/>
                <a:ext cx="8266176" cy="1027875"/>
              </a:xfrm>
              <a:prstGeom prst="rect">
                <a:avLst/>
              </a:prstGeom>
              <a:noFill/>
            </p:spPr>
            <p:txBody>
              <a:bodyPr wrap="square" lIns="0" tIns="0" rIns="0" bIns="0" rtlCol="0" anchor="t"/>
              <a:lstStyle/>
              <a:p>
                <a:pPr latinLnBrk="1">
                  <a:lnSpc>
                    <a:spcPct val="150000"/>
                  </a:lnSpc>
                  <a:tabLst>
                    <a:tab pos="4240530" algn="l"/>
                  </a:tabLst>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&lt;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3</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&lt;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3</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e>
                    </m:d>
                  </m:oMath>
                </a14:m>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B</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&lt;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3</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&lt;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3</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2400" dirty="0"/>
              </a:p>
              <a:p>
                <a:pPr latinLnBrk="1">
                  <a:lnSpc>
                    <a:spcPct val="150000"/>
                  </a:lnSpc>
                  <a:tabLst>
                    <a:tab pos="4240530" algn="l"/>
                  </a:tabLst>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C</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3</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&lt;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3</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&lt;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e>
                    </m:d>
                  </m:oMath>
                </a14:m>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D</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3</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&lt;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3</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&lt;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2400" dirty="0"/>
              </a:p>
            </p:txBody>
          </p:sp>
        </mc:Choice>
        <mc:Fallback xmlns="">
          <p:sp>
            <p:nvSpPr>
              <p:cNvPr id="6" name="QC_6_BD.77_1#95f900103.choices?hastextimagelayout=3&amp;vbadefaultcenterpage=1&amp;parentnodeid=b27c07de1&amp;vbahtmlprocessed=1&amp;bbb=1"/>
              <p:cNvSpPr>
                <a:spLocks noRot="1" noChangeAspect="1" noMove="1" noResize="1" noEditPoints="1" noAdjustHandles="1" noChangeArrowheads="1" noChangeShapeType="1" noTextEdit="1"/>
              </p:cNvSpPr>
              <p:nvPr/>
            </p:nvSpPr>
            <p:spPr>
              <a:xfrm>
                <a:off x="502920" y="2460848"/>
                <a:ext cx="8266176" cy="1027875"/>
              </a:xfrm>
              <a:prstGeom prst="rect">
                <a:avLst/>
              </a:prstGeom>
              <a:blipFill rotWithShape="1">
                <a:blip r:embed="rId6"/>
                <a:stretch>
                  <a:fillRect t="-22" r="5" b="-6731"/>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wipe(left)">
                                      <p:cBhvr>
                                        <p:cTn id="7" dur="500"/>
                                        <p:tgtEl>
                                          <p:spTgt spid="5">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wipe(left)">
                                      <p:cBhvr>
                                        <p:cTn id="1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C_6_AS.78_1#95f900103?vbadefaultcenterpage=1&amp;parentnodeid=b27c07de1&amp;vbahtmlprocessed=1"/>
              <p:cNvSpPr/>
              <p:nvPr/>
            </p:nvSpPr>
            <p:spPr>
              <a:xfrm>
                <a:off x="502920" y="1580942"/>
                <a:ext cx="11183112" cy="486029"/>
              </a:xfrm>
              <a:prstGeom prst="rect">
                <a:avLst/>
              </a:prstGeom>
              <a:noFill/>
            </p:spPr>
            <p:txBody>
              <a:bodyPr wrap="squar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如图，</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为函数</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的图象在点</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处的切线的斜率，</a:t>
                </a:r>
                <a:endParaRPr lang="en-US" altLang="zh-CN" sz="2400" dirty="0"/>
              </a:p>
            </p:txBody>
          </p:sp>
        </mc:Choice>
        <mc:Fallback xmlns="">
          <p:sp>
            <p:nvSpPr>
              <p:cNvPr id="2" name="QC_6_AS.78_1#95f900103?vbadefaultcenterpage=1&amp;parentnodeid=b27c07de1&amp;vbahtmlprocessed=1"/>
              <p:cNvSpPr>
                <a:spLocks noRot="1" noChangeAspect="1" noMove="1" noResize="1" noEditPoints="1" noAdjustHandles="1" noChangeArrowheads="1" noChangeShapeType="1" noTextEdit="1"/>
              </p:cNvSpPr>
              <p:nvPr/>
            </p:nvSpPr>
            <p:spPr>
              <a:xfrm>
                <a:off x="502920" y="1580942"/>
                <a:ext cx="11183112" cy="486029"/>
              </a:xfrm>
              <a:prstGeom prst="rect">
                <a:avLst/>
              </a:prstGeom>
              <a:blipFill rotWithShape="1">
                <a:blip r:embed="rId3"/>
                <a:stretch>
                  <a:fillRect t="-88" r="1" b="-12794"/>
                </a:stretch>
              </a:blipFill>
            </p:spPr>
            <p:txBody>
              <a:bodyPr/>
              <a:lstStyle/>
              <a:p>
                <a:r>
                  <a:rPr lang="zh-CN" altLang="en-US">
                    <a:noFill/>
                  </a:rPr>
                  <a:t> </a:t>
                </a:r>
              </a:p>
            </p:txBody>
          </p:sp>
        </mc:Fallback>
      </mc:AlternateContent>
      <p:pic>
        <p:nvPicPr>
          <p:cNvPr id="3" name="QC_6_AS.78_2#95f900103?vbadefaultcenterpage=1&amp;parentnodeid=b27c07de1&amp;vbahtmlprocessed=1" descr="preencoded.png"/>
          <p:cNvPicPr>
            <a:picLocks noChangeAspect="1"/>
          </p:cNvPicPr>
          <p:nvPr/>
        </p:nvPicPr>
        <p:blipFill>
          <a:blip r:embed="rId4">
            <a:clrChange>
              <a:clrFrom>
                <a:srgbClr val="FFFFFF"/>
              </a:clrFrom>
              <a:clrTo>
                <a:srgbClr val="FFFFFF">
                  <a:alpha val="0"/>
                </a:srgbClr>
              </a:clrTo>
            </a:clrChange>
          </a:blip>
          <a:stretch>
            <a:fillRect/>
          </a:stretch>
        </p:blipFill>
        <p:spPr>
          <a:xfrm>
            <a:off x="4919472" y="2203750"/>
            <a:ext cx="2359152" cy="1591056"/>
          </a:xfrm>
          <a:prstGeom prst="rect">
            <a:avLst/>
          </a:prstGeom>
          <a:noFill/>
          <a:extLst>
            <a:ext uri="{909E8E84-426E-40DD-AFC4-6F175D3DCCD1}">
              <a14:hiddenFill xmlns:a14="http://schemas.microsoft.com/office/drawing/2010/main">
                <a:solidFill>
                  <a:scrgbClr r="0" g="0" b="0">
                    <a:alpha val="0"/>
                  </a:scrgbClr>
                </a:solidFill>
              </a14:hiddenFill>
            </a:ext>
          </a:extLst>
        </p:spPr>
      </p:pic>
      <mc:AlternateContent xmlns:mc="http://schemas.openxmlformats.org/markup-compatibility/2006" xmlns:a14="http://schemas.microsoft.com/office/drawing/2010/main">
        <mc:Choice Requires="a14">
          <p:sp>
            <p:nvSpPr>
              <p:cNvPr id="4" name="QC_6_AS.78_3#95f900103?vbadefaultcenterpage=1&amp;parentnodeid=b27c07de1&amp;vbahtmlprocessed=1"/>
              <p:cNvSpPr/>
              <p:nvPr/>
            </p:nvSpPr>
            <p:spPr>
              <a:xfrm>
                <a:off x="502920" y="3930950"/>
                <a:ext cx="11183112" cy="1634109"/>
              </a:xfrm>
              <a:prstGeom prst="rect">
                <a:avLst/>
              </a:prstGeom>
              <a:noFill/>
            </p:spPr>
            <p:txBody>
              <a:bodyPr wrap="square" lIns="0" tIns="0" rIns="0" bIns="0" rtlCol="0" anchor="t"/>
              <a:lstStyle/>
              <a:p>
                <a:pPr algn="l" latinLnBrk="1">
                  <a:lnSpc>
                    <a:spcPct val="15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为函数</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的图象在点</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处的切线的斜率，</a:t>
                </a:r>
                <a:endParaRPr lang="en-US" altLang="zh-CN" sz="100" dirty="0"/>
              </a:p>
              <a:p>
                <a:pPr algn="l" latinLnBrk="1">
                  <a:lnSpc>
                    <a:spcPct val="11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d>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3−2</m:t>
                        </m:r>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表示直线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𝐴𝐵</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的斜率，</a:t>
                </a:r>
                <a:endParaRPr lang="en-US" altLang="zh-CN" sz="100" dirty="0"/>
              </a:p>
              <a:p>
                <a:pPr algn="l" latinLnBrk="1">
                  <a:lnSpc>
                    <a:spcPct val="15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由图可知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0&lt;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.故选D.</a:t>
                </a:r>
                <a:endParaRPr lang="en-US" altLang="zh-CN" sz="100" dirty="0"/>
              </a:p>
            </p:txBody>
          </p:sp>
        </mc:Choice>
        <mc:Fallback xmlns="">
          <p:sp>
            <p:nvSpPr>
              <p:cNvPr id="4" name="QC_6_AS.78_3#95f900103?vbadefaultcenterpage=1&amp;parentnodeid=b27c07de1&amp;vbahtmlprocessed=1"/>
              <p:cNvSpPr>
                <a:spLocks noRot="1" noChangeAspect="1" noMove="1" noResize="1" noEditPoints="1" noAdjustHandles="1" noChangeArrowheads="1" noChangeShapeType="1" noTextEdit="1"/>
              </p:cNvSpPr>
              <p:nvPr/>
            </p:nvSpPr>
            <p:spPr>
              <a:xfrm>
                <a:off x="502920" y="3930950"/>
                <a:ext cx="11183112" cy="1634109"/>
              </a:xfrm>
              <a:prstGeom prst="rect">
                <a:avLst/>
              </a:prstGeom>
              <a:blipFill rotWithShape="1">
                <a:blip r:embed="rId5"/>
                <a:stretch>
                  <a:fillRect t="-18" r="1" b="-3425"/>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wipe(left)">
                                      <p:cBhvr>
                                        <p:cTn id="7" dur="500"/>
                                        <p:tgtEl>
                                          <p:spTgt spid="2">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left)">
                                      <p:cBhvr>
                                        <p:cTn id="10" dur="500"/>
                                        <p:tgtEl>
                                          <p:spTgt spid="2">
                                            <p:txEl>
                                              <p:pRg st="0" end="0"/>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
                                            <p:bg/>
                                          </p:spTgt>
                                        </p:tgtEl>
                                        <p:attrNameLst>
                                          <p:attrName>style.visibility</p:attrName>
                                        </p:attrNameLst>
                                      </p:cBhvr>
                                      <p:to>
                                        <p:strVal val="visible"/>
                                      </p:to>
                                    </p:set>
                                    <p:animEffect transition="in" filter="wipe(left)">
                                      <p:cBhvr>
                                        <p:cTn id="16" dur="500"/>
                                        <p:tgtEl>
                                          <p:spTgt spid="4">
                                            <p:bg/>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wipe(left)">
                                      <p:cBhvr>
                                        <p:cTn id="19" dur="500"/>
                                        <p:tgtEl>
                                          <p:spTgt spid="4">
                                            <p:txEl>
                                              <p:pRg st="0" end="0"/>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wipe(left)">
                                      <p:cBhvr>
                                        <p:cTn id="22" dur="500"/>
                                        <p:tgtEl>
                                          <p:spTgt spid="4">
                                            <p:txEl>
                                              <p:pRg st="1" end="1"/>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wipe(left)">
                                      <p:cBhvr>
                                        <p:cTn id="25"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P spid="4" grpId="0" build="p"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B_6_BD.79_1#956029368?vbadefaultcenterpage=1&amp;parentnodeid=b27c07de1&amp;vbahtmlprocessed=1&amp;bbb=1&amp;hasbroken=1"/>
              <p:cNvSpPr/>
              <p:nvPr/>
            </p:nvSpPr>
            <p:spPr>
              <a:xfrm>
                <a:off x="502920" y="1950258"/>
                <a:ext cx="11183112" cy="1034669"/>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已知函数</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ln</m:t>
                    </m:r>
                    <m:r>
                      <m:rPr>
                        <m:nor/>
                      </m:rP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，若直线</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𝑙</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过点</a:t>
                </a:r>
                <a14:m>
                  <m:oMath xmlns:m="http://schemas.openxmlformats.org/officeDocument/2006/math">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0,−1</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且与曲线</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相切，则直线</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𝑙</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的方</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程为</a:t>
                </a:r>
                <a:r>
                  <a:rPr lang="en-US" altLang="zh-CN" sz="2400" i="0" dirty="0">
                    <a:solidFill>
                      <a:srgbClr val="000000"/>
                    </a:solidFill>
                    <a:latin typeface="宋体" panose="02010600030101010101" pitchFamily="2" charset="-122"/>
                    <a:ea typeface="宋体" panose="02010600030101010101" pitchFamily="2" charset="-122"/>
                    <a:cs typeface="宋体" panose="02010600030101010101" pitchFamily="34" charset="-120"/>
                  </a:rPr>
                  <a:t>_____________</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2" name="QB_6_BD.79_1#956029368?vbadefaultcenterpage=1&amp;parentnodeid=b27c07de1&amp;vbahtmlprocessed=1&amp;bbb=1&amp;hasbroken=1"/>
              <p:cNvSpPr>
                <a:spLocks noRot="1" noChangeAspect="1" noMove="1" noResize="1" noEditPoints="1" noAdjustHandles="1" noChangeArrowheads="1" noChangeShapeType="1" noTextEdit="1"/>
              </p:cNvSpPr>
              <p:nvPr/>
            </p:nvSpPr>
            <p:spPr>
              <a:xfrm>
                <a:off x="502920" y="1950258"/>
                <a:ext cx="11183112" cy="1034669"/>
              </a:xfrm>
              <a:prstGeom prst="rect">
                <a:avLst/>
              </a:prstGeom>
              <a:blipFill rotWithShape="1">
                <a:blip r:embed="rId3"/>
                <a:stretch>
                  <a:fillRect t="-17" r="1" b="-60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QB_6_AN.80_1#956029368.blank?vbadefaultcenterpage=1&amp;parentnodeid=b27c07de1&amp;vbapositionanswer=37&amp;vbahtmlprocessed=1"/>
              <p:cNvSpPr/>
              <p:nvPr/>
            </p:nvSpPr>
            <p:spPr>
              <a:xfrm>
                <a:off x="1125220" y="2561952"/>
                <a:ext cx="1959674" cy="353441"/>
              </a:xfrm>
              <a:prstGeom prst="rect">
                <a:avLst/>
              </a:prstGeom>
              <a:noFill/>
            </p:spPr>
            <p:txBody>
              <a:bodyPr wrap="none" lIns="0" tIns="0" rIns="0" bIns="0" rtlCol="0" anchor="t"/>
              <a:lstStyle/>
              <a:p>
                <a:pPr marL="0" algn="ctr" latinLnBrk="1">
                  <a:lnSpc>
                    <a:spcPts val="3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xmlns="">
          <p:sp>
            <p:nvSpPr>
              <p:cNvPr id="3" name="QB_6_AN.80_1#956029368.blank?vbadefaultcenterpage=1&amp;parentnodeid=b27c07de1&amp;vbapositionanswer=37&amp;vbahtmlprocessed=1"/>
              <p:cNvSpPr>
                <a:spLocks noRot="1" noChangeAspect="1" noMove="1" noResize="1" noEditPoints="1" noAdjustHandles="1" noChangeArrowheads="1" noChangeShapeType="1" noTextEdit="1"/>
              </p:cNvSpPr>
              <p:nvPr/>
            </p:nvSpPr>
            <p:spPr>
              <a:xfrm>
                <a:off x="1125220" y="2561952"/>
                <a:ext cx="1959674" cy="353441"/>
              </a:xfrm>
              <a:prstGeom prst="rect">
                <a:avLst/>
              </a:prstGeom>
              <a:blipFill rotWithShape="1">
                <a:blip r:embed="rId4"/>
                <a:stretch>
                  <a:fillRect t="-102" r="3" b="-76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QB_6_AS.81_1#956029368?vbadefaultcenterpage=1&amp;parentnodeid=b27c07de1&amp;vbahtmlprocessed=1"/>
              <p:cNvSpPr/>
              <p:nvPr/>
            </p:nvSpPr>
            <p:spPr>
              <a:xfrm>
                <a:off x="502920" y="2992165"/>
                <a:ext cx="11183112" cy="2203577"/>
              </a:xfrm>
              <a:prstGeom prst="rect">
                <a:avLst/>
              </a:prstGeom>
              <a:noFill/>
            </p:spPr>
            <p:txBody>
              <a:bodyPr wrap="squar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设切点坐标为</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ln</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ln</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&gt;0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，所以切线的斜率为</a:t>
                </a:r>
                <a14:m>
                  <m:oMath xmlns:m="http://schemas.openxmlformats.org/officeDocument/2006/math">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ln</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1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ln</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，解得</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所以直线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𝑙</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的方程为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4" name="QB_6_AS.81_1#956029368?vbadefaultcenterpage=1&amp;parentnodeid=b27c07de1&amp;vbahtmlprocessed=1"/>
              <p:cNvSpPr>
                <a:spLocks noRot="1" noChangeAspect="1" noMove="1" noResize="1" noEditPoints="1" noAdjustHandles="1" noChangeArrowheads="1" noChangeShapeType="1" noTextEdit="1"/>
              </p:cNvSpPr>
              <p:nvPr/>
            </p:nvSpPr>
            <p:spPr>
              <a:xfrm>
                <a:off x="502920" y="2992165"/>
                <a:ext cx="11183112" cy="2203577"/>
              </a:xfrm>
              <a:prstGeom prst="rect">
                <a:avLst/>
              </a:prstGeom>
              <a:blipFill rotWithShape="1">
                <a:blip r:embed="rId5"/>
                <a:stretch>
                  <a:fillRect t="-2" r="1" b="-3047"/>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left)">
                                      <p:cBhvr>
                                        <p:cTn id="7" dur="500"/>
                                        <p:tgtEl>
                                          <p:spTgt spid="3">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
                                            <p:bg/>
                                          </p:spTgt>
                                        </p:tgtEl>
                                        <p:attrNameLst>
                                          <p:attrName>style.visibility</p:attrName>
                                        </p:attrNameLst>
                                      </p:cBhvr>
                                      <p:to>
                                        <p:strVal val="visible"/>
                                      </p:to>
                                    </p:set>
                                    <p:animEffect transition="in" filter="wipe(left)">
                                      <p:cBhvr>
                                        <p:cTn id="15" dur="500"/>
                                        <p:tgtEl>
                                          <p:spTgt spid="4">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wipe(left)">
                                      <p:cBhvr>
                                        <p:cTn id="18" dur="500"/>
                                        <p:tgtEl>
                                          <p:spTgt spid="4">
                                            <p:txEl>
                                              <p:pRg st="0" end="0"/>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wipe(left)">
                                      <p:cBhvr>
                                        <p:cTn id="21" dur="500"/>
                                        <p:tgtEl>
                                          <p:spTgt spid="4">
                                            <p:txEl>
                                              <p:pRg st="1" end="1"/>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wipe(left)">
                                      <p:cBhvr>
                                        <p:cTn id="24" dur="500"/>
                                        <p:tgtEl>
                                          <p:spTgt spid="4">
                                            <p:txEl>
                                              <p:pRg st="2" end="2"/>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wipe(left)">
                                      <p:cBhvr>
                                        <p:cTn id="2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build="p"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B_6_BD.82_1#33f29e25f?vbadefaultcenterpage=1&amp;parentnodeid=b27c07de1&amp;vbahtmlprocessed=1&amp;bbb=1"/>
              <p:cNvSpPr/>
              <p:nvPr/>
            </p:nvSpPr>
            <p:spPr>
              <a:xfrm>
                <a:off x="502920" y="920796"/>
                <a:ext cx="11403013" cy="486029"/>
              </a:xfrm>
              <a:prstGeom prst="rect">
                <a:avLst/>
              </a:prstGeom>
              <a:noFill/>
            </p:spPr>
            <p:txBody>
              <a:bodyPr wrap="square" lIns="0" tIns="0" rIns="0" bIns="0" rtlCol="0" anchor="t"/>
              <a:lstStyle/>
              <a:p>
                <a:pPr marL="0"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a:t>
                </a:r>
                <a:r>
                  <a:rPr lang="en-US" altLang="zh-CN" sz="24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（2024 </a:t>
                </a:r>
                <a:r>
                  <a:rPr lang="en-US" altLang="zh-CN" sz="2400" b="1"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江苏联考）</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已知直线</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与曲线</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ln</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相切，则</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i="0" dirty="0">
                    <a:solidFill>
                      <a:srgbClr val="000000"/>
                    </a:solidFill>
                    <a:latin typeface="宋体" panose="02010600030101010101" pitchFamily="2" charset="-122"/>
                    <a:ea typeface="宋体" panose="02010600030101010101" pitchFamily="2" charset="-122"/>
                    <a:cs typeface="宋体" panose="02010600030101010101" pitchFamily="34" charset="-120"/>
                  </a:rPr>
                  <a:t>__</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2" name="QB_6_BD.82_1#33f29e25f?vbadefaultcenterpage=1&amp;parentnodeid=b27c07de1&amp;vbahtmlprocessed=1&amp;bbb=1"/>
              <p:cNvSpPr>
                <a:spLocks noRot="1" noChangeAspect="1" noMove="1" noResize="1" noEditPoints="1" noAdjustHandles="1" noChangeArrowheads="1" noChangeShapeType="1" noTextEdit="1"/>
              </p:cNvSpPr>
              <p:nvPr/>
            </p:nvSpPr>
            <p:spPr>
              <a:xfrm>
                <a:off x="502920" y="920796"/>
                <a:ext cx="11403013" cy="486029"/>
              </a:xfrm>
              <a:prstGeom prst="rect">
                <a:avLst/>
              </a:prstGeom>
              <a:blipFill rotWithShape="1">
                <a:blip r:embed="rId3"/>
                <a:stretch>
                  <a:fillRect t="-9" r="3" b="-128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QB_6_AN.83_1#33f29e25f.blank?vbadefaultcenterpage=1&amp;parentnodeid=b27c07de1&amp;vbapositionanswer=38&amp;vbahtmlprocessed=1&amp;rh=43.2"/>
              <p:cNvSpPr/>
              <p:nvPr/>
            </p:nvSpPr>
            <p:spPr>
              <a:xfrm>
                <a:off x="11534553" y="817353"/>
                <a:ext cx="284163" cy="510794"/>
              </a:xfrm>
              <a:prstGeom prst="rect">
                <a:avLst/>
              </a:prstGeom>
              <a:noFill/>
            </p:spPr>
            <p:txBody>
              <a:bodyPr wrap="none" lIns="0" tIns="0" rIns="0" bIns="0" rtlCol="0" anchor="t"/>
              <a:lstStyle/>
              <a:p>
                <a:pPr marL="0" algn="ctr" latinLnBrk="1">
                  <a:lnSpc>
                    <a:spcPts val="4000"/>
                  </a:lnSpc>
                </a:pPr>
                <a14:m>
                  <m:oMath xmlns:m="http://schemas.openxmlformats.org/officeDocument/2006/math">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num>
                      <m:den>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xmlns="">
          <p:sp>
            <p:nvSpPr>
              <p:cNvPr id="3" name="QB_6_AN.83_1#33f29e25f.blank?vbadefaultcenterpage=1&amp;parentnodeid=b27c07de1&amp;vbapositionanswer=38&amp;vbahtmlprocessed=1&amp;rh=43.2"/>
              <p:cNvSpPr>
                <a:spLocks noRot="1" noChangeAspect="1" noMove="1" noResize="1" noEditPoints="1" noAdjustHandles="1" noChangeArrowheads="1" noChangeShapeType="1" noTextEdit="1"/>
              </p:cNvSpPr>
              <p:nvPr/>
            </p:nvSpPr>
            <p:spPr>
              <a:xfrm>
                <a:off x="11534553" y="817353"/>
                <a:ext cx="284163" cy="51079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QB_6_AS.84_1#33f29e25f?vbadefaultcenterpage=1&amp;parentnodeid=b27c07de1&amp;vbahtmlprocessed=1&amp;bbb=1&amp;hasbroken=1"/>
              <p:cNvSpPr/>
              <p:nvPr/>
            </p:nvSpPr>
            <p:spPr>
              <a:xfrm>
                <a:off x="502920" y="1417111"/>
                <a:ext cx="11183112" cy="4860735"/>
              </a:xfrm>
              <a:prstGeom prst="rect">
                <a:avLst/>
              </a:prstGeom>
              <a:noFill/>
            </p:spPr>
            <p:txBody>
              <a:bodyPr wrap="none" lIns="0" tIns="0" rIns="0" bIns="0" rtlCol="0" anchor="t"/>
              <a:lstStyle/>
              <a:p>
                <a:pPr algn="l" latinLnBrk="1">
                  <a:lnSpc>
                    <a:spcPct val="11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设切点为</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，且</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，则切线方程为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den>
                    </m:f>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ln</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p>
              <a:p>
                <a:pPr latinLnBrk="1">
                  <a:lnSpc>
                    <a:spcPct val="11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即</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ln</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因为直线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是曲线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的切线，</a:t>
                </a:r>
                <a:endParaRPr lang="en-US" altLang="zh-CN" sz="2400" dirty="0"/>
              </a:p>
              <a:p>
                <a:pPr latinLnBrk="1">
                  <a:lnSpc>
                    <a:spcPct val="11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eqArr>
                          <m:eqArr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eqAr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&amp;</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e>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&amp;−</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ln</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e>
                        </m:eqAr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2400" dirty="0"/>
              </a:p>
              <a:p>
                <a:pPr latinLnBrk="1">
                  <a:lnSpc>
                    <a:spcPct val="11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ln</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，解得</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num>
                      <m:den>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4" name="QB_6_AS.84_1#33f29e25f?vbadefaultcenterpage=1&amp;parentnodeid=b27c07de1&amp;vbahtmlprocessed=1&amp;bbb=1&amp;hasbroken=1"/>
              <p:cNvSpPr>
                <a:spLocks noRot="1" noChangeAspect="1" noMove="1" noResize="1" noEditPoints="1" noAdjustHandles="1" noChangeArrowheads="1" noChangeShapeType="1" noTextEdit="1"/>
              </p:cNvSpPr>
              <p:nvPr/>
            </p:nvSpPr>
            <p:spPr>
              <a:xfrm>
                <a:off x="502920" y="1417111"/>
                <a:ext cx="11183112" cy="4860735"/>
              </a:xfrm>
              <a:prstGeom prst="rect">
                <a:avLst/>
              </a:prstGeom>
              <a:blipFill rotWithShape="1">
                <a:blip r:embed="rId5"/>
                <a:stretch>
                  <a:fillRect t="-9" r="-2934" b="5"/>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left)">
                                      <p:cBhvr>
                                        <p:cTn id="7" dur="500"/>
                                        <p:tgtEl>
                                          <p:spTgt spid="3">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
                                            <p:bg/>
                                          </p:spTgt>
                                        </p:tgtEl>
                                        <p:attrNameLst>
                                          <p:attrName>style.visibility</p:attrName>
                                        </p:attrNameLst>
                                      </p:cBhvr>
                                      <p:to>
                                        <p:strVal val="visible"/>
                                      </p:to>
                                    </p:set>
                                    <p:animEffect transition="in" filter="wipe(left)">
                                      <p:cBhvr>
                                        <p:cTn id="15" dur="500"/>
                                        <p:tgtEl>
                                          <p:spTgt spid="4">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wipe(left)">
                                      <p:cBhvr>
                                        <p:cTn id="18" dur="500"/>
                                        <p:tgtEl>
                                          <p:spTgt spid="4">
                                            <p:txEl>
                                              <p:pRg st="0" end="0"/>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wipe(left)">
                                      <p:cBhvr>
                                        <p:cTn id="21" dur="500"/>
                                        <p:tgtEl>
                                          <p:spTgt spid="4">
                                            <p:txEl>
                                              <p:pRg st="1" end="1"/>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wipe(left)">
                                      <p:cBhvr>
                                        <p:cTn id="24" dur="500"/>
                                        <p:tgtEl>
                                          <p:spTgt spid="4">
                                            <p:txEl>
                                              <p:pRg st="2" end="2"/>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wipe(left)">
                                      <p:cBhvr>
                                        <p:cTn id="27" dur="500"/>
                                        <p:tgtEl>
                                          <p:spTgt spid="4">
                                            <p:txEl>
                                              <p:pRg st="3" end="3"/>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4">
                                            <p:txEl>
                                              <p:pRg st="4" end="4"/>
                                            </p:txEl>
                                          </p:spTgt>
                                        </p:tgtEl>
                                        <p:attrNameLst>
                                          <p:attrName>style.visibility</p:attrName>
                                        </p:attrNameLst>
                                      </p:cBhvr>
                                      <p:to>
                                        <p:strVal val="visible"/>
                                      </p:to>
                                    </p:set>
                                    <p:animEffect transition="in" filter="wipe(left)">
                                      <p:cBhvr>
                                        <p:cTn id="30" dur="500"/>
                                        <p:tgtEl>
                                          <p:spTgt spid="4">
                                            <p:txEl>
                                              <p:pRg st="4" end="4"/>
                                            </p:tx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4">
                                            <p:txEl>
                                              <p:pRg st="5" end="5"/>
                                            </p:txEl>
                                          </p:spTgt>
                                        </p:tgtEl>
                                        <p:attrNameLst>
                                          <p:attrName>style.visibility</p:attrName>
                                        </p:attrNameLst>
                                      </p:cBhvr>
                                      <p:to>
                                        <p:strVal val="visible"/>
                                      </p:to>
                                    </p:set>
                                    <p:animEffect transition="in" filter="wipe(left)">
                                      <p:cBhvr>
                                        <p:cTn id="33"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build="p"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B_6_BD.85_1#7765111c7?vbadefaultcenterpage=1&amp;parentnodeid=b27c07de1&amp;vbahtmlprocessed=1&amp;bbb=1&amp;hasbroken=1"/>
              <p:cNvSpPr/>
              <p:nvPr/>
            </p:nvSpPr>
            <p:spPr>
              <a:xfrm>
                <a:off x="502920" y="756000"/>
                <a:ext cx="11183112" cy="1034669"/>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4.</a:t>
                </a:r>
                <a:r>
                  <a:rPr lang="en-US" altLang="zh-CN" sz="24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（2024 </a:t>
                </a:r>
                <a:r>
                  <a:rPr lang="en-US" altLang="zh-CN" sz="2400" b="1"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陕西联考）</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若函数</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ln</m:t>
                    </m:r>
                    <m:r>
                      <m:rPr>
                        <m:nor/>
                      </m:rP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在区间</a:t>
                </a:r>
                <a14:m>
                  <m:oMath xmlns:m="http://schemas.openxmlformats.org/officeDocument/2006/math">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1,6</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内的图象上存在两条相互垂</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直的切线，则实数</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的取值范围是</a:t>
                </a:r>
                <a:r>
                  <a:rPr lang="en-US" altLang="zh-CN" sz="2400" i="0" dirty="0">
                    <a:solidFill>
                      <a:srgbClr val="000000"/>
                    </a:solidFill>
                    <a:latin typeface="宋体" panose="02010600030101010101" pitchFamily="2" charset="-122"/>
                    <a:ea typeface="宋体" panose="02010600030101010101" pitchFamily="2" charset="-122"/>
                    <a:cs typeface="宋体" panose="02010600030101010101" pitchFamily="34" charset="-120"/>
                  </a:rPr>
                  <a:t>______</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2" name="QB_6_BD.85_1#7765111c7?vbadefaultcenterpage=1&amp;parentnodeid=b27c07de1&amp;vbahtmlprocessed=1&amp;bbb=1&amp;hasbroken=1"/>
              <p:cNvSpPr>
                <a:spLocks noRot="1" noChangeAspect="1" noMove="1" noResize="1" noEditPoints="1" noAdjustHandles="1" noChangeArrowheads="1" noChangeShapeType="1" noTextEdit="1"/>
              </p:cNvSpPr>
              <p:nvPr/>
            </p:nvSpPr>
            <p:spPr>
              <a:xfrm>
                <a:off x="502920" y="756000"/>
                <a:ext cx="11183112" cy="1034669"/>
              </a:xfrm>
              <a:prstGeom prst="rect">
                <a:avLst/>
              </a:prstGeom>
              <a:blipFill rotWithShape="1">
                <a:blip r:embed="rId3"/>
                <a:stretch>
                  <a:fillRect t="-34" r="-1157" b="-60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QB_6_AN.86_1#7765111c7.blank?vbadefaultcenterpage=1&amp;parentnodeid=b27c07de1&amp;vbapositionanswer=39&amp;vbahtmlprocessed=1"/>
              <p:cNvSpPr/>
              <p:nvPr/>
            </p:nvSpPr>
            <p:spPr>
              <a:xfrm>
                <a:off x="5010912" y="1367694"/>
                <a:ext cx="807022" cy="353441"/>
              </a:xfrm>
              <a:prstGeom prst="rect">
                <a:avLst/>
              </a:prstGeom>
              <a:noFill/>
            </p:spPr>
            <p:txBody>
              <a:bodyPr wrap="none" lIns="0" tIns="0" rIns="0" bIns="0" rtlCol="0" anchor="t"/>
              <a:lstStyle/>
              <a:p>
                <a:pPr marL="0" algn="ctr" latinLnBrk="1">
                  <a:lnSpc>
                    <a:spcPts val="3000"/>
                  </a:lnSpc>
                </a:pP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3,4</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xmlns="">
          <p:sp>
            <p:nvSpPr>
              <p:cNvPr id="3" name="QB_6_AN.86_1#7765111c7.blank?vbadefaultcenterpage=1&amp;parentnodeid=b27c07de1&amp;vbapositionanswer=39&amp;vbahtmlprocessed=1"/>
              <p:cNvSpPr>
                <a:spLocks noRot="1" noChangeAspect="1" noMove="1" noResize="1" noEditPoints="1" noAdjustHandles="1" noChangeArrowheads="1" noChangeShapeType="1" noTextEdit="1"/>
              </p:cNvSpPr>
              <p:nvPr/>
            </p:nvSpPr>
            <p:spPr>
              <a:xfrm>
                <a:off x="5010912" y="1367694"/>
                <a:ext cx="807022" cy="353441"/>
              </a:xfrm>
              <a:prstGeom prst="rect">
                <a:avLst/>
              </a:prstGeom>
              <a:blipFill rotWithShape="1">
                <a:blip r:embed="rId4"/>
                <a:stretch>
                  <a:fillRect l="-16" t="-153" r="8" b="-76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QB_6_AS.87_1#7765111c7?vbadefaultcenterpage=1&amp;parentnodeid=b27c07de1&amp;vbahtmlprocessed=1"/>
              <p:cNvSpPr/>
              <p:nvPr/>
            </p:nvSpPr>
            <p:spPr>
              <a:xfrm>
                <a:off x="502920" y="1797907"/>
                <a:ext cx="11183112" cy="4573524"/>
              </a:xfrm>
              <a:prstGeom prst="rect">
                <a:avLst/>
              </a:prstGeom>
              <a:noFill/>
            </p:spPr>
            <p:txBody>
              <a:bodyPr wrap="squar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由题意得，函数</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的定义域为</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设切点横坐标为</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，切线斜率为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1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num>
                      <m:den>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1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当</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时，</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num>
                      <m:den>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&gt;0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，故不存在</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1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当</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&gt;0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时，</a:t>
                </a: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eqArr>
                          <m:eqArr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eqAr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&amp;1−</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&lt;0,</m:t>
                            </m:r>
                          </m:e>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&amp;1−</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&gt;0,</m:t>
                            </m:r>
                          </m:e>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&amp;</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d>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m:t>
                                    </m:r>
                                  </m:den>
                                </m:f>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&lt;−1,</m:t>
                            </m:r>
                          </m:e>
                        </m:eqAr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解得</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3&lt;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&lt;4</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故实数</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的取值范围是</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3,4</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4" name="QB_6_AS.87_1#7765111c7?vbadefaultcenterpage=1&amp;parentnodeid=b27c07de1&amp;vbahtmlprocessed=1"/>
              <p:cNvSpPr>
                <a:spLocks noRot="1" noChangeAspect="1" noMove="1" noResize="1" noEditPoints="1" noAdjustHandles="1" noChangeArrowheads="1" noChangeShapeType="1" noTextEdit="1"/>
              </p:cNvSpPr>
              <p:nvPr/>
            </p:nvSpPr>
            <p:spPr>
              <a:xfrm>
                <a:off x="502920" y="1797907"/>
                <a:ext cx="11183112" cy="4573524"/>
              </a:xfrm>
              <a:prstGeom prst="rect">
                <a:avLst/>
              </a:prstGeom>
              <a:blipFill rotWithShape="1">
                <a:blip r:embed="rId5"/>
                <a:stretch>
                  <a:fillRect t="-5" r="1" b="10"/>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left)">
                                      <p:cBhvr>
                                        <p:cTn id="7" dur="500"/>
                                        <p:tgtEl>
                                          <p:spTgt spid="3">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
                                            <p:bg/>
                                          </p:spTgt>
                                        </p:tgtEl>
                                        <p:attrNameLst>
                                          <p:attrName>style.visibility</p:attrName>
                                        </p:attrNameLst>
                                      </p:cBhvr>
                                      <p:to>
                                        <p:strVal val="visible"/>
                                      </p:to>
                                    </p:set>
                                    <p:animEffect transition="in" filter="wipe(left)">
                                      <p:cBhvr>
                                        <p:cTn id="15" dur="500"/>
                                        <p:tgtEl>
                                          <p:spTgt spid="4">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wipe(left)">
                                      <p:cBhvr>
                                        <p:cTn id="18" dur="500"/>
                                        <p:tgtEl>
                                          <p:spTgt spid="4">
                                            <p:txEl>
                                              <p:pRg st="0" end="0"/>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wipe(left)">
                                      <p:cBhvr>
                                        <p:cTn id="21" dur="500"/>
                                        <p:tgtEl>
                                          <p:spTgt spid="4">
                                            <p:txEl>
                                              <p:pRg st="1" end="1"/>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wipe(left)">
                                      <p:cBhvr>
                                        <p:cTn id="24" dur="500"/>
                                        <p:tgtEl>
                                          <p:spTgt spid="4">
                                            <p:txEl>
                                              <p:pRg st="2" end="2"/>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wipe(left)">
                                      <p:cBhvr>
                                        <p:cTn id="27" dur="500"/>
                                        <p:tgtEl>
                                          <p:spTgt spid="4">
                                            <p:txEl>
                                              <p:pRg st="3" end="3"/>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4">
                                            <p:txEl>
                                              <p:pRg st="4" end="4"/>
                                            </p:txEl>
                                          </p:spTgt>
                                        </p:tgtEl>
                                        <p:attrNameLst>
                                          <p:attrName>style.visibility</p:attrName>
                                        </p:attrNameLst>
                                      </p:cBhvr>
                                      <p:to>
                                        <p:strVal val="visible"/>
                                      </p:to>
                                    </p:set>
                                    <p:animEffect transition="in" filter="wipe(left)">
                                      <p:cBhvr>
                                        <p:cTn id="30" dur="500"/>
                                        <p:tgtEl>
                                          <p:spTgt spid="4">
                                            <p:txEl>
                                              <p:pRg st="4" end="4"/>
                                            </p:tx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4">
                                            <p:txEl>
                                              <p:pRg st="5" end="5"/>
                                            </p:txEl>
                                          </p:spTgt>
                                        </p:tgtEl>
                                        <p:attrNameLst>
                                          <p:attrName>style.visibility</p:attrName>
                                        </p:attrNameLst>
                                      </p:cBhvr>
                                      <p:to>
                                        <p:strVal val="visible"/>
                                      </p:to>
                                    </p:set>
                                    <p:animEffect transition="in" filter="wipe(left)">
                                      <p:cBhvr>
                                        <p:cTn id="33"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build="p"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_4_BD#d5a5b2375?vbadefaultcenterpage=1&amp;parentnodeid=1027fa2f4&amp;vbahtmlprocessed=1"/>
          <p:cNvSpPr/>
          <p:nvPr/>
        </p:nvSpPr>
        <p:spPr>
          <a:xfrm>
            <a:off x="502920" y="756000"/>
            <a:ext cx="11183112" cy="502984"/>
          </a:xfrm>
          <a:prstGeom prst="rect">
            <a:avLst/>
          </a:prstGeom>
          <a:noFill/>
        </p:spPr>
        <p:txBody>
          <a:bodyPr wrap="square" lIns="0" tIns="0" rIns="0" bIns="0" rtlCol="0" anchor="t"/>
          <a:lstStyle/>
          <a:p>
            <a:pPr algn="l" latinLnBrk="1">
              <a:lnSpc>
                <a:spcPct val="130000"/>
              </a:lnSpc>
            </a:pPr>
            <a:r>
              <a:rPr lang="en-US" altLang="zh-CN" sz="2800" b="1" i="0" dirty="0">
                <a:solidFill>
                  <a:srgbClr val="6E87BD"/>
                </a:solidFill>
                <a:latin typeface="Times New Roman" panose="02020603050405020304" pitchFamily="34" charset="0"/>
                <a:ea typeface="微软雅黑" panose="020B0503020204020204" pitchFamily="34" charset="-122"/>
                <a:cs typeface="Times New Roman" panose="02020603050405020304" pitchFamily="34" charset="-120"/>
              </a:rPr>
              <a:t>考点三</a:t>
            </a:r>
            <a:r>
              <a:rPr lang="en-US" altLang="zh-CN" sz="2800" b="1" i="0" dirty="0">
                <a:solidFill>
                  <a:srgbClr val="6E87BD"/>
                </a:solidFill>
                <a:latin typeface="宋体" panose="02010600030101010101" pitchFamily="2" charset="-122"/>
                <a:ea typeface="宋体" panose="02010600030101010101" pitchFamily="2" charset="-122"/>
                <a:cs typeface="宋体" panose="02010600030101010101" pitchFamily="34" charset="-120"/>
              </a:rPr>
              <a:t> </a:t>
            </a:r>
            <a:r>
              <a:rPr lang="en-US" altLang="zh-CN" sz="2800" b="1" i="0" dirty="0">
                <a:solidFill>
                  <a:srgbClr val="6E87BD"/>
                </a:solidFill>
                <a:latin typeface="Times New Roman" panose="02020603050405020304" pitchFamily="34" charset="0"/>
                <a:ea typeface="微软雅黑" panose="020B0503020204020204" pitchFamily="34" charset="-122"/>
                <a:cs typeface="Times New Roman" panose="02020603050405020304" pitchFamily="34" charset="-120"/>
              </a:rPr>
              <a:t>公切线问题［师生共研］</a:t>
            </a:r>
            <a:endParaRPr lang="en-US" altLang="zh-CN" sz="2800" dirty="0"/>
          </a:p>
        </p:txBody>
      </p:sp>
      <mc:AlternateContent xmlns:mc="http://schemas.openxmlformats.org/markup-compatibility/2006" xmlns:a14="http://schemas.microsoft.com/office/drawing/2010/main">
        <mc:Choice Requires="a14">
          <p:sp>
            <p:nvSpPr>
              <p:cNvPr id="3" name="QB_5_BD.88_1#496d828b5?vbadefaultcenterpage=1&amp;parentnodeid=d5a5b2375&amp;vbahtmlprocessed=1&amp;bbb=1&amp;hasbroken=1"/>
              <p:cNvSpPr/>
              <p:nvPr/>
            </p:nvSpPr>
            <p:spPr>
              <a:xfrm>
                <a:off x="502920" y="1331197"/>
                <a:ext cx="11183112" cy="906653"/>
              </a:xfrm>
              <a:prstGeom prst="rect">
                <a:avLst/>
              </a:prstGeom>
              <a:noFill/>
            </p:spPr>
            <p:txBody>
              <a:bodyPr wrap="none" lIns="0" tIns="0" rIns="0" bIns="0" rtlCol="0" anchor="t"/>
              <a:lstStyle/>
              <a:p>
                <a:pPr algn="l" latinLnBrk="1">
                  <a:lnSpc>
                    <a:spcPct val="13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典例5</a:t>
                </a:r>
                <a:r>
                  <a:rPr lang="en-US" altLang="zh-CN" sz="24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若函数</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ln</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的图象在点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处的切线</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𝑙</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与函数</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𝑔</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e</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sup>
                    </m:sSup>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的图</a:t>
                </a:r>
              </a:p>
              <a:p>
                <a:pPr latinLnBrk="1">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象也相切</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，则满足条件的切点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的个数为</a:t>
                </a:r>
                <a:r>
                  <a:rPr lang="en-US" altLang="zh-CN" sz="2400" i="0">
                    <a:solidFill>
                      <a:srgbClr val="000000"/>
                    </a:solidFill>
                    <a:latin typeface="宋体" panose="02010600030101010101" pitchFamily="2" charset="-122"/>
                    <a:ea typeface="宋体" panose="02010600030101010101" pitchFamily="2" charset="-122"/>
                    <a:cs typeface="宋体" panose="02010600030101010101" pitchFamily="34" charset="-120"/>
                  </a:rPr>
                  <a:t>___</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3" name="QB_5_BD.88_1#496d828b5?vbadefaultcenterpage=1&amp;parentnodeid=d5a5b2375&amp;vbahtmlprocessed=1&amp;bbb=1&amp;hasbroken=1"/>
              <p:cNvSpPr>
                <a:spLocks noRot="1" noChangeAspect="1" noMove="1" noResize="1" noEditPoints="1" noAdjustHandles="1" noChangeArrowheads="1" noChangeShapeType="1" noTextEdit="1"/>
              </p:cNvSpPr>
              <p:nvPr/>
            </p:nvSpPr>
            <p:spPr>
              <a:xfrm>
                <a:off x="502920" y="1331197"/>
                <a:ext cx="11183112" cy="906653"/>
              </a:xfrm>
              <a:prstGeom prst="rect">
                <a:avLst/>
              </a:prstGeom>
              <a:blipFill rotWithShape="1">
                <a:blip r:embed="rId3"/>
                <a:stretch>
                  <a:fillRect t="-26" r="1" b="-4750"/>
                </a:stretch>
              </a:blipFill>
            </p:spPr>
            <p:txBody>
              <a:bodyPr/>
              <a:lstStyle/>
              <a:p>
                <a:r>
                  <a:rPr lang="zh-CN" altLang="en-US">
                    <a:noFill/>
                  </a:rPr>
                  <a:t> </a:t>
                </a:r>
              </a:p>
            </p:txBody>
          </p:sp>
        </mc:Fallback>
      </mc:AlternateContent>
      <p:sp>
        <p:nvSpPr>
          <p:cNvPr id="4" name="QB_5_AN.89_1#496d828b5.blank?vbadefaultcenterpage=1&amp;parentnodeid=d5a5b2375&amp;vbapositionanswer=40&amp;vbahtmlprocessed=1"/>
          <p:cNvSpPr/>
          <p:nvPr/>
        </p:nvSpPr>
        <p:spPr>
          <a:xfrm>
            <a:off x="5931662" y="1768585"/>
            <a:ext cx="373063" cy="430975"/>
          </a:xfrm>
          <a:prstGeom prst="rect">
            <a:avLst/>
          </a:prstGeom>
          <a:noFill/>
        </p:spPr>
        <p:txBody>
          <a:bodyPr wrap="none" lIns="0" tIns="0" rIns="0" bIns="0" rtlCol="0" anchor="t"/>
          <a:lstStyle/>
          <a:p>
            <a:pPr marL="0" algn="ctr" latinLnBrk="1">
              <a:lnSpc>
                <a:spcPts val="37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2</a:t>
            </a:r>
            <a:endParaRPr lang="en-US" altLang="zh-CN" sz="2400" dirty="0"/>
          </a:p>
        </p:txBody>
      </p:sp>
      <mc:AlternateContent xmlns:mc="http://schemas.openxmlformats.org/markup-compatibility/2006" xmlns:a14="http://schemas.microsoft.com/office/drawing/2010/main">
        <mc:Choice Requires="a14">
          <p:sp>
            <p:nvSpPr>
              <p:cNvPr id="5" name="QB_5_AS.90_1#496d828b5?vbadefaultcenterpage=1&amp;parentnodeid=d5a5b2375&amp;vbahtmlprocessed=1&amp;bbb=1&amp;hasbroken=1"/>
              <p:cNvSpPr/>
              <p:nvPr/>
            </p:nvSpPr>
            <p:spPr>
              <a:xfrm>
                <a:off x="502920" y="2244948"/>
                <a:ext cx="11183112" cy="4382707"/>
              </a:xfrm>
              <a:prstGeom prst="rect">
                <a:avLst/>
              </a:prstGeom>
              <a:noFill/>
            </p:spPr>
            <p:txBody>
              <a:bodyPr wrap="none" lIns="0" tIns="0" rIns="0" bIns="0" rtlCol="0" anchor="t"/>
              <a:lstStyle/>
              <a:p>
                <a:pPr algn="l" latinLnBrk="1"/>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由函数</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ln</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d>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&gt;−2</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的导数为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，可得点</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处的切</a:t>
                </a:r>
              </a:p>
              <a:p>
                <a:pPr latinLnBrk="1"/>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线斜率为</a:t>
                </a:r>
                <a14:m>
                  <m:oMath xmlns:m="http://schemas.openxmlformats.org/officeDocument/2006/math">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，切线方程为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ln</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num>
                      <m:den>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3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函数</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𝑔</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sup>
                    </m:sSup>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的导数为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𝑔</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sup>
                    </m:sSup>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，设</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𝑙</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与</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𝑔</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图象的切点为</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，可得切线斜</a:t>
                </a:r>
              </a:p>
              <a:p>
                <a:pPr latinLnBrk="1">
                  <a:lnSpc>
                    <a:spcPct val="13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率为</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e>
                      <m:sup>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up>
                    </m:sSup>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，切线方程为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e>
                      <m:sup>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e>
                      <m:sup>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e>
                      <m:sup>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up>
                    </m:sSup>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由题意可得</a:t>
                </a: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eqArr>
                          <m:eqArr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eqAr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&amp;</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e>
                              <m:sup>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e>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&amp;</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ln</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num>
                              <m:den>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e>
                              <m:sup>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e>
                              <m:sup>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e>
                        </m:eqAr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2400" dirty="0"/>
              </a:p>
              <a:p>
                <a:pPr latinLnBrk="1"/>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即</a:t>
                </a:r>
                <a14:m>
                  <m:oMath xmlns:m="http://schemas.openxmlformats.org/officeDocument/2006/math">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ln</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3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解得</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或</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，故满足条件的点</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的个数为2.</a:t>
                </a:r>
                <a:endParaRPr lang="en-US" altLang="zh-CN" sz="2400" dirty="0"/>
              </a:p>
            </p:txBody>
          </p:sp>
        </mc:Choice>
        <mc:Fallback xmlns="">
          <p:sp>
            <p:nvSpPr>
              <p:cNvPr id="5" name="QB_5_AS.90_1#496d828b5?vbadefaultcenterpage=1&amp;parentnodeid=d5a5b2375&amp;vbahtmlprocessed=1&amp;bbb=1&amp;hasbroken=1"/>
              <p:cNvSpPr>
                <a:spLocks noRot="1" noChangeAspect="1" noMove="1" noResize="1" noEditPoints="1" noAdjustHandles="1" noChangeArrowheads="1" noChangeShapeType="1" noTextEdit="1"/>
              </p:cNvSpPr>
              <p:nvPr/>
            </p:nvSpPr>
            <p:spPr>
              <a:xfrm>
                <a:off x="502920" y="2244948"/>
                <a:ext cx="11183112" cy="4382707"/>
              </a:xfrm>
              <a:prstGeom prst="rect">
                <a:avLst/>
              </a:prstGeom>
              <a:blipFill rotWithShape="1">
                <a:blip r:embed="rId4"/>
                <a:stretch>
                  <a:fillRect t="-5" r="1" b="4"/>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wipe(left)">
                                      <p:cBhvr>
                                        <p:cTn id="7" dur="500"/>
                                        <p:tgtEl>
                                          <p:spTgt spid="4">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
                                            <p:bg/>
                                          </p:spTgt>
                                        </p:tgtEl>
                                        <p:attrNameLst>
                                          <p:attrName>style.visibility</p:attrName>
                                        </p:attrNameLst>
                                      </p:cBhvr>
                                      <p:to>
                                        <p:strVal val="visible"/>
                                      </p:to>
                                    </p:set>
                                    <p:animEffect transition="in" filter="wipe(left)">
                                      <p:cBhvr>
                                        <p:cTn id="15" dur="500"/>
                                        <p:tgtEl>
                                          <p:spTgt spid="5">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wipe(left)">
                                      <p:cBhvr>
                                        <p:cTn id="18" dur="500"/>
                                        <p:tgtEl>
                                          <p:spTgt spid="5">
                                            <p:txEl>
                                              <p:pRg st="0" end="0"/>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wipe(left)">
                                      <p:cBhvr>
                                        <p:cTn id="21" dur="500"/>
                                        <p:tgtEl>
                                          <p:spTgt spid="5">
                                            <p:txEl>
                                              <p:pRg st="1" end="1"/>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wipe(left)">
                                      <p:cBhvr>
                                        <p:cTn id="24" dur="500"/>
                                        <p:tgtEl>
                                          <p:spTgt spid="5">
                                            <p:txEl>
                                              <p:pRg st="2" end="2"/>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wipe(left)">
                                      <p:cBhvr>
                                        <p:cTn id="27" dur="500"/>
                                        <p:tgtEl>
                                          <p:spTgt spid="5">
                                            <p:txEl>
                                              <p:pRg st="3" end="3"/>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5">
                                            <p:txEl>
                                              <p:pRg st="4" end="4"/>
                                            </p:txEl>
                                          </p:spTgt>
                                        </p:tgtEl>
                                        <p:attrNameLst>
                                          <p:attrName>style.visibility</p:attrName>
                                        </p:attrNameLst>
                                      </p:cBhvr>
                                      <p:to>
                                        <p:strVal val="visible"/>
                                      </p:to>
                                    </p:set>
                                    <p:animEffect transition="in" filter="wipe(left)">
                                      <p:cBhvr>
                                        <p:cTn id="30" dur="500"/>
                                        <p:tgtEl>
                                          <p:spTgt spid="5">
                                            <p:txEl>
                                              <p:pRg st="4" end="4"/>
                                            </p:tx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5">
                                            <p:txEl>
                                              <p:pRg st="5" end="5"/>
                                            </p:txEl>
                                          </p:spTgt>
                                        </p:tgtEl>
                                        <p:attrNameLst>
                                          <p:attrName>style.visibility</p:attrName>
                                        </p:attrNameLst>
                                      </p:cBhvr>
                                      <p:to>
                                        <p:strVal val="visible"/>
                                      </p:to>
                                    </p:set>
                                    <p:animEffect transition="in" filter="wipe(left)">
                                      <p:cBhvr>
                                        <p:cTn id="33" dur="500"/>
                                        <p:tgtEl>
                                          <p:spTgt spid="5">
                                            <p:txEl>
                                              <p:pRg st="5" end="5"/>
                                            </p:txEl>
                                          </p:spTgt>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5">
                                            <p:txEl>
                                              <p:pRg st="6" end="6"/>
                                            </p:txEl>
                                          </p:spTgt>
                                        </p:tgtEl>
                                        <p:attrNameLst>
                                          <p:attrName>style.visibility</p:attrName>
                                        </p:attrNameLst>
                                      </p:cBhvr>
                                      <p:to>
                                        <p:strVal val="visible"/>
                                      </p:to>
                                    </p:set>
                                    <p:animEffect transition="in" filter="wipe(left)">
                                      <p:cBhvr>
                                        <p:cTn id="36"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build="p"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_5_BD#f83d2abb6?vbadefaultcenterpage=1&amp;parentnodeid=d5a5b2375&amp;vbahtmlprocessed=1" descr="preencoded.png"/>
          <p:cNvPicPr>
            <a:picLocks noChangeAspect="1"/>
          </p:cNvPicPr>
          <p:nvPr/>
        </p:nvPicPr>
        <p:blipFill>
          <a:blip r:embed="rId3">
            <a:clrChange>
              <a:clrFrom>
                <a:srgbClr val="FFFFFF"/>
              </a:clrFrom>
              <a:clrTo>
                <a:srgbClr val="FFFFFF">
                  <a:alpha val="0"/>
                </a:srgbClr>
              </a:clrTo>
            </a:clrChange>
          </a:blip>
          <a:stretch>
            <a:fillRect/>
          </a:stretch>
        </p:blipFill>
        <p:spPr>
          <a:xfrm>
            <a:off x="4480560" y="2158156"/>
            <a:ext cx="3236976" cy="393192"/>
          </a:xfrm>
          <a:prstGeom prst="rect">
            <a:avLst/>
          </a:prstGeom>
          <a:noFill/>
          <a:extLst>
            <a:ext uri="{909E8E84-426E-40DD-AFC4-6F175D3DCCD1}">
              <a14:hiddenFill xmlns:a14="http://schemas.microsoft.com/office/drawing/2010/main">
                <a:solidFill>
                  <a:scrgbClr r="0" g="0" b="0">
                    <a:alpha val="0"/>
                  </a:scrgbClr>
                </a:solidFill>
              </a14:hiddenFill>
            </a:ext>
          </a:extLst>
        </p:spPr>
      </p:pic>
      <mc:AlternateContent xmlns:mc="http://schemas.openxmlformats.org/markup-compatibility/2006" xmlns:a14="http://schemas.microsoft.com/office/drawing/2010/main">
        <mc:Choice Requires="a14">
          <p:sp>
            <p:nvSpPr>
              <p:cNvPr id="3" name="P_5_BD#f83d2abb6?vbadefaultcenterpage=1&amp;parentnodeid=d5a5b2375&amp;vbahtmlprocessed=1&amp;bbb=1&amp;hasbroken=1"/>
              <p:cNvSpPr/>
              <p:nvPr/>
            </p:nvSpPr>
            <p:spPr>
              <a:xfrm>
                <a:off x="502920" y="2684444"/>
                <a:ext cx="11183112" cy="2277999"/>
              </a:xfrm>
              <a:prstGeom prst="rect">
                <a:avLst/>
              </a:prstGeom>
              <a:noFill/>
            </p:spPr>
            <p:txBody>
              <a:bodyPr wrap="none" lIns="0" tIns="0" rIns="0" bIns="0" rtlCol="0" anchor="t"/>
              <a:lstStyle/>
              <a:p>
                <a:pPr algn="ctr"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两条曲线的公切线问题的求解方法</a:t>
                </a:r>
                <a:endParaRPr lang="en-US" altLang="zh-CN" sz="2400" dirty="0"/>
              </a:p>
              <a:p>
                <a:pPr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利用其中一条曲线在某点处的切线与另一条曲线相切，列出关系式求解</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设公切线</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𝑙</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在曲线</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上的切点为</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e>
                        </m:d>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，在曲线</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𝑔</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上的切点为</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14:m>
                  <m:oMath xmlns:m="http://schemas.openxmlformats.org/officeDocument/2006/math">
                    <m:r>
                      <a:rPr lang="en-US" altLang="zh-CN" sz="2400" b="0" i="0" dirty="0" smtClean="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     </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𝑔</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b>
                            </m:sSub>
                          </m:e>
                        </m:d>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，则</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𝑔</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b>
                        </m:sSub>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，再解决相关问题.</a:t>
                </a:r>
                <a:endParaRPr lang="en-US" altLang="zh-CN" sz="2400" dirty="0"/>
              </a:p>
            </p:txBody>
          </p:sp>
        </mc:Choice>
        <mc:Fallback xmlns="">
          <p:sp>
            <p:nvSpPr>
              <p:cNvPr id="3" name="P_5_BD#f83d2abb6?vbadefaultcenterpage=1&amp;parentnodeid=d5a5b2375&amp;vbahtmlprocessed=1&amp;bbb=1&amp;hasbroken=1"/>
              <p:cNvSpPr>
                <a:spLocks noRot="1" noChangeAspect="1" noMove="1" noResize="1" noEditPoints="1" noAdjustHandles="1" noChangeArrowheads="1" noChangeShapeType="1" noTextEdit="1"/>
              </p:cNvSpPr>
              <p:nvPr/>
            </p:nvSpPr>
            <p:spPr>
              <a:xfrm>
                <a:off x="502920" y="2684444"/>
                <a:ext cx="11183112" cy="2277999"/>
              </a:xfrm>
              <a:prstGeom prst="rect">
                <a:avLst/>
              </a:prstGeom>
              <a:blipFill rotWithShape="1">
                <a:blip r:embed="rId4"/>
                <a:stretch>
                  <a:fillRect t="-13" r="1" b="-6638"/>
                </a:stretch>
              </a:blipFill>
            </p:spPr>
            <p:txBody>
              <a:bodyPr/>
              <a:lstStyle/>
              <a:p>
                <a:r>
                  <a:rPr lang="zh-CN" altLang="en-US">
                    <a:noFill/>
                  </a:rPr>
                  <a:t> </a:t>
                </a:r>
              </a:p>
            </p:txBody>
          </p:sp>
        </mc:Fallback>
      </mc:AlternateContent>
    </p:spTree>
  </p:cSld>
  <p:clrMapOvr>
    <a:masterClrMapping/>
  </p:clrMapOvr>
  <p:transition>
    <p:split dir="in"/>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_5_BD#21eea4d12?vbadefaultcenterpage=1&amp;parentnodeid=d5a5b2375&amp;vbahtmlprocessed=1" descr="preencoded.png"/>
          <p:cNvPicPr>
            <a:picLocks noChangeAspect="1"/>
          </p:cNvPicPr>
          <p:nvPr/>
        </p:nvPicPr>
        <p:blipFill>
          <a:blip r:embed="rId3"/>
          <a:stretch>
            <a:fillRect/>
          </a:stretch>
        </p:blipFill>
        <p:spPr>
          <a:xfrm>
            <a:off x="3813048" y="756000"/>
            <a:ext cx="4562856" cy="530352"/>
          </a:xfrm>
          <a:prstGeom prst="rect">
            <a:avLst/>
          </a:prstGeom>
        </p:spPr>
      </p:pic>
      <mc:AlternateContent xmlns:mc="http://schemas.openxmlformats.org/markup-compatibility/2006" xmlns:a14="http://schemas.microsoft.com/office/drawing/2010/main">
        <mc:Choice Requires="a14">
          <p:sp>
            <p:nvSpPr>
              <p:cNvPr id="3" name="QB_6_BD.91_1#501a2537e?vbadefaultcenterpage=1&amp;parentnodeid=21eea4d12&amp;vbahtmlprocessed=1&amp;bbb=1&amp;hasbroken=1"/>
              <p:cNvSpPr/>
              <p:nvPr/>
            </p:nvSpPr>
            <p:spPr>
              <a:xfrm>
                <a:off x="502920" y="1419448"/>
                <a:ext cx="11183112" cy="1034669"/>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已知函数</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𝑎𝑥</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𝑔</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=4</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ln</m:t>
                    </m:r>
                    <m:r>
                      <m:rPr>
                        <m:nor/>
                      </m:rP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𝑏</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，设两曲线有公共点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，且在点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处</a:t>
                </a:r>
              </a:p>
              <a:p>
                <a:pPr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的切线相同，当</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时，实数</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𝑏</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的最大值为</a:t>
                </a:r>
                <a:r>
                  <a:rPr lang="en-US" altLang="zh-CN" sz="2400" i="0" dirty="0">
                    <a:solidFill>
                      <a:srgbClr val="000000"/>
                    </a:solidFill>
                    <a:latin typeface="宋体" panose="02010600030101010101" pitchFamily="2" charset="-122"/>
                    <a:ea typeface="宋体" panose="02010600030101010101" pitchFamily="2" charset="-122"/>
                    <a:cs typeface="宋体" panose="02010600030101010101" pitchFamily="34" charset="-120"/>
                  </a:rPr>
                  <a:t>_____</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3" name="QB_6_BD.91_1#501a2537e?vbadefaultcenterpage=1&amp;parentnodeid=21eea4d12&amp;vbahtmlprocessed=1&amp;bbb=1&amp;hasbroken=1"/>
              <p:cNvSpPr>
                <a:spLocks noRot="1" noChangeAspect="1" noMove="1" noResize="1" noEditPoints="1" noAdjustHandles="1" noChangeArrowheads="1" noChangeShapeType="1" noTextEdit="1"/>
              </p:cNvSpPr>
              <p:nvPr/>
            </p:nvSpPr>
            <p:spPr>
              <a:xfrm>
                <a:off x="502920" y="1419448"/>
                <a:ext cx="11183112" cy="1034669"/>
              </a:xfrm>
              <a:prstGeom prst="rect">
                <a:avLst/>
              </a:prstGeom>
              <a:blipFill rotWithShape="1">
                <a:blip r:embed="rId4"/>
                <a:stretch>
                  <a:fillRect t="-22" r="1" b="-82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QB_6_AN.92_1#501a2537e.blank?vbadefaultcenterpage=1&amp;parentnodeid=21eea4d12&amp;vbapositionanswer=41&amp;vbahtmlprocessed=1"/>
              <p:cNvSpPr/>
              <p:nvPr/>
            </p:nvSpPr>
            <p:spPr>
              <a:xfrm>
                <a:off x="7495178" y="2022698"/>
                <a:ext cx="673227" cy="362966"/>
              </a:xfrm>
              <a:prstGeom prst="rect">
                <a:avLst/>
              </a:prstGeom>
              <a:noFill/>
            </p:spPr>
            <p:txBody>
              <a:bodyPr wrap="none" lIns="0" tIns="0" rIns="0" bIns="0" rtlCol="0" anchor="t"/>
              <a:lstStyle/>
              <a:p>
                <a:pPr marL="0" algn="ctr" latinLnBrk="1">
                  <a:lnSpc>
                    <a:spcPts val="31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e>
                    </m:ra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xmlns="">
          <p:sp>
            <p:nvSpPr>
              <p:cNvPr id="4" name="QB_6_AN.92_1#501a2537e.blank?vbadefaultcenterpage=1&amp;parentnodeid=21eea4d12&amp;vbapositionanswer=41&amp;vbahtmlprocessed=1"/>
              <p:cNvSpPr>
                <a:spLocks noRot="1" noChangeAspect="1" noMove="1" noResize="1" noEditPoints="1" noAdjustHandles="1" noChangeArrowheads="1" noChangeShapeType="1" noTextEdit="1"/>
              </p:cNvSpPr>
              <p:nvPr/>
            </p:nvSpPr>
            <p:spPr>
              <a:xfrm>
                <a:off x="7495178" y="2022698"/>
                <a:ext cx="673227" cy="362966"/>
              </a:xfrm>
              <a:prstGeom prst="rect">
                <a:avLst/>
              </a:prstGeom>
              <a:blipFill rotWithShape="1">
                <a:blip r:embed="rId5"/>
                <a:stretch>
                  <a:fillRect l="-41" t="-61" r="59" b="-8406"/>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wipe(left)">
                                      <p:cBhvr>
                                        <p:cTn id="7" dur="500"/>
                                        <p:tgtEl>
                                          <p:spTgt spid="4">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B_6_AS.93_1#501a2537e?vbadefaultcenterpage=1&amp;parentnodeid=21eea4d12&amp;vbahtmlprocessed=1&amp;bbb=1&amp;hasbroken=1"/>
              <p:cNvSpPr/>
              <p:nvPr/>
            </p:nvSpPr>
            <p:spPr>
              <a:xfrm>
                <a:off x="502920" y="804050"/>
                <a:ext cx="11183112" cy="5448999"/>
              </a:xfrm>
              <a:prstGeom prst="rect">
                <a:avLst/>
              </a:prstGeom>
              <a:noFill/>
            </p:spPr>
            <p:txBody>
              <a:bodyPr wrap="none" lIns="0" tIns="0" rIns="0" bIns="0" rtlCol="0" anchor="t"/>
              <a:lstStyle/>
              <a:p>
                <a:pPr algn="l" latinLnBrk="1">
                  <a:lnSpc>
                    <a:spcPct val="11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设</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𝑔</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由题意知</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𝑔</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𝑔</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即</a:t>
                </a:r>
                <a14:m>
                  <m:oMath xmlns:m="http://schemas.openxmlformats.org/officeDocument/2006/math">
                    <m:sSubSup>
                      <m:sSub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b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ln</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𝑏</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①</a:t>
                </a:r>
                <a:endParaRPr lang="en-US" altLang="zh-CN" sz="2400" dirty="0"/>
              </a:p>
              <a:p>
                <a:pPr latinLnBrk="1">
                  <a:lnSpc>
                    <a:spcPct val="110000"/>
                  </a:lnSpc>
                </a:pPr>
                <a:r>
                  <a:rPr lang="en-US" altLang="zh-CN" sz="100" b="0" i="0" kern="0" spc="-99900">
                    <a:solidFill>
                      <a:srgbClr val="FFFFFF"/>
                    </a:solidFill>
                    <a:latin typeface="宋体" panose="02010600030101010101" pitchFamily="2" charset="-122"/>
                    <a:ea typeface="微软雅黑" panose="020B0503020204020204" pitchFamily="34" charset="-122"/>
                    <a:cs typeface="Times New Roman" panose="02020603050405020304" pitchFamily="34" charset="-120"/>
                  </a:rPr>
                  <a:t> </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num>
                      <m:den>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②</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②得</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或</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（舍去），</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代入</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①得</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𝑏</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ln</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，令</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h</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ln</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a:t>
                </a:r>
              </a:p>
              <a:p>
                <a:pPr latinLnBrk="1">
                  <a:lnSpc>
                    <a:spcPct val="15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h</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−8</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ln</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1−4</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ln</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当</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e>
                          <m:sup>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en>
                            </m:f>
                          </m:sup>
                        </m:sSup>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时，</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h</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&gt;0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；当</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e>
                          <m:sup>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en>
                            </m:f>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时，</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h</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&lt;0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故当</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e>
                      <m:sup>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en>
                        </m:f>
                      </m:sup>
                    </m:sSup>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时，实数</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𝑏</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取得最大值，最大值为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h</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e>
                          <m:sup>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en>
                            </m:f>
                          </m:sup>
                        </m:sSup>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e>
                    </m:ra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e>
                    </m:rad>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ln</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e>
                      <m:sup>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en>
                        </m:f>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e>
                    </m:ra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2" name="QB_6_AS.93_1#501a2537e?vbadefaultcenterpage=1&amp;parentnodeid=21eea4d12&amp;vbahtmlprocessed=1&amp;bbb=1&amp;hasbroken=1"/>
              <p:cNvSpPr>
                <a:spLocks noRot="1" noChangeAspect="1" noMove="1" noResize="1" noEditPoints="1" noAdjustHandles="1" noChangeArrowheads="1" noChangeShapeType="1" noTextEdit="1"/>
              </p:cNvSpPr>
              <p:nvPr/>
            </p:nvSpPr>
            <p:spPr>
              <a:xfrm>
                <a:off x="502920" y="804050"/>
                <a:ext cx="11183112" cy="5448999"/>
              </a:xfrm>
              <a:prstGeom prst="rect">
                <a:avLst/>
              </a:prstGeom>
              <a:blipFill rotWithShape="1">
                <a:blip r:embed="rId3"/>
                <a:stretch>
                  <a:fillRect t="-3" r="-1044" b="-11090"/>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wipe(left)">
                                      <p:cBhvr>
                                        <p:cTn id="7" dur="500"/>
                                        <p:tgtEl>
                                          <p:spTgt spid="2">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left)">
                                      <p:cBhvr>
                                        <p:cTn id="10" dur="500"/>
                                        <p:tgtEl>
                                          <p:spTgt spid="2">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wipe(left)">
                                      <p:cBhvr>
                                        <p:cTn id="13" dur="500"/>
                                        <p:tgtEl>
                                          <p:spTgt spid="2">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left)">
                                      <p:cBhvr>
                                        <p:cTn id="16" dur="500"/>
                                        <p:tgtEl>
                                          <p:spTgt spid="2">
                                            <p:txEl>
                                              <p:pRg st="2" end="2"/>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wipe(left)">
                                      <p:cBhvr>
                                        <p:cTn id="19" dur="500"/>
                                        <p:tgtEl>
                                          <p:spTgt spid="2">
                                            <p:txEl>
                                              <p:pRg st="3" end="3"/>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wipe(left)">
                                      <p:cBhvr>
                                        <p:cTn id="22" dur="500"/>
                                        <p:tgtEl>
                                          <p:spTgt spid="2">
                                            <p:txEl>
                                              <p:pRg st="4" end="4"/>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wipe(left)">
                                      <p:cBhvr>
                                        <p:cTn id="25" dur="500"/>
                                        <p:tgtEl>
                                          <p:spTgt spid="2">
                                            <p:txEl>
                                              <p:pRg st="5" end="5"/>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wipe(left)">
                                      <p:cBhvr>
                                        <p:cTn id="28" dur="500"/>
                                        <p:tgtEl>
                                          <p:spTgt spid="2">
                                            <p:txEl>
                                              <p:pRg st="6" end="6"/>
                                            </p:tx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Effect transition="in" filter="wipe(left)">
                                      <p:cBhvr>
                                        <p:cTn id="31" dur="500"/>
                                        <p:tgtEl>
                                          <p:spTgt spid="2">
                                            <p:txEl>
                                              <p:pRg st="7" end="7"/>
                                            </p:txEl>
                                          </p:spTgt>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
                                            <p:txEl>
                                              <p:pRg st="8" end="8"/>
                                            </p:txEl>
                                          </p:spTgt>
                                        </p:tgtEl>
                                        <p:attrNameLst>
                                          <p:attrName>style.visibility</p:attrName>
                                        </p:attrNameLst>
                                      </p:cBhvr>
                                      <p:to>
                                        <p:strVal val="visible"/>
                                      </p:to>
                                    </p:set>
                                    <p:animEffect transition="in" filter="wipe(left)">
                                      <p:cBhvr>
                                        <p:cTn id="34"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5" name="P_3_BD#81a652b36?colgroup=4,5,13,5,5&amp;vbadefaultcenterpage=1&amp;parentnodeid=5efaac9dc&amp;vbahtmlprocessed=1&amp;bbb=1&amp;hasbroken=1"/>
              <p:cNvGraphicFramePr>
                <a:graphicFrameLocks noGrp="1"/>
              </p:cNvGraphicFramePr>
              <p:nvPr/>
            </p:nvGraphicFramePr>
            <p:xfrm>
              <a:off x="502920" y="1496613"/>
              <a:ext cx="11146536" cy="4279392"/>
            </p:xfrm>
            <a:graphic>
              <a:graphicData uri="http://schemas.openxmlformats.org/drawingml/2006/table">
                <a:tbl>
                  <a:tblPr/>
                  <a:tblGrid>
                    <a:gridCol w="1545336">
                      <a:extLst>
                        <a:ext uri="{9D8B030D-6E8A-4147-A177-3AD203B41FA5}">
                          <a16:colId xmlns:a16="http://schemas.microsoft.com/office/drawing/2014/main" val="20000"/>
                        </a:ext>
                      </a:extLst>
                    </a:gridCol>
                    <a:gridCol w="1755648">
                      <a:extLst>
                        <a:ext uri="{9D8B030D-6E8A-4147-A177-3AD203B41FA5}">
                          <a16:colId xmlns:a16="http://schemas.microsoft.com/office/drawing/2014/main" val="20001"/>
                        </a:ext>
                      </a:extLst>
                    </a:gridCol>
                    <a:gridCol w="4334256">
                      <a:extLst>
                        <a:ext uri="{9D8B030D-6E8A-4147-A177-3AD203B41FA5}">
                          <a16:colId xmlns:a16="http://schemas.microsoft.com/office/drawing/2014/main" val="20002"/>
                        </a:ext>
                      </a:extLst>
                    </a:gridCol>
                    <a:gridCol w="1755648">
                      <a:extLst>
                        <a:ext uri="{9D8B030D-6E8A-4147-A177-3AD203B41FA5}">
                          <a16:colId xmlns:a16="http://schemas.microsoft.com/office/drawing/2014/main" val="20003"/>
                        </a:ext>
                      </a:extLst>
                    </a:gridCol>
                    <a:gridCol w="1755648">
                      <a:extLst>
                        <a:ext uri="{9D8B030D-6E8A-4147-A177-3AD203B41FA5}">
                          <a16:colId xmlns:a16="http://schemas.microsoft.com/office/drawing/2014/main" val="20004"/>
                        </a:ext>
                      </a:extLst>
                    </a:gridCol>
                  </a:tblGrid>
                  <a:tr h="429133">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考点考向</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课标要求</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真题印证</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考频热度</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核心素养</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337308">
                    <a:tc>
                      <a:txBody>
                        <a:bodyPr/>
                        <a:lstStyle/>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导数的概</a:t>
                          </a:r>
                        </a:p>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念及其几</a:t>
                          </a:r>
                        </a:p>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何意义、</a:t>
                          </a:r>
                        </a:p>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导数的运</a:t>
                          </a:r>
                        </a:p>
                        <a:p>
                          <a:pPr marL="0" lv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算</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掌握</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2023年全国甲卷（文）</a:t>
                          </a: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8</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2023年全国乙卷（理）</a:t>
                          </a: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2023年全国乙卷（文）</a:t>
                          </a: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2023年北京卷</a:t>
                          </a: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2023年天津卷</a:t>
                          </a: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数学运算</a:t>
                          </a:r>
                        </a:p>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直观想象</a:t>
                          </a:r>
                        </a:p>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逻辑推理</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86332">
                    <a:tc>
                      <a:txBody>
                        <a:bodyPr/>
                        <a:lstStyle/>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命题分析</a:t>
                          </a:r>
                        </a:p>
                        <a:p>
                          <a:pPr marL="0" lv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预测</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gridSpan="4">
                      <a:txBody>
                        <a:bodyPr/>
                        <a:lstStyle/>
                        <a:p>
                          <a:pPr marL="0" indent="0" algn="l"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从近几年高考的情况来看，</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导数的运算及其几何意义是高考常考内容，</a:t>
                          </a:r>
                        </a:p>
                        <a:p>
                          <a:pPr marL="0" indent="0"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试题难度中等偏下</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.命题热点为复合函数求导，预计</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2025年高考命题情</a:t>
                          </a:r>
                        </a:p>
                        <a:p>
                          <a:pPr marL="0" lvl="0" indent="0"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况变化不大</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bl>
              </a:graphicData>
            </a:graphic>
          </p:graphicFrame>
        </mc:Choice>
        <mc:Fallback xmlns="">
          <p:graphicFrame>
            <p:nvGraphicFramePr>
              <p:cNvPr id="5" name="P_3_BD#81a652b36?colgroup=4,5,13,5,5&amp;vbadefaultcenterpage=1&amp;parentnodeid=5efaac9dc&amp;vbahtmlprocessed=1&amp;bbb=1&amp;hasbroken=1"/>
              <p:cNvGraphicFramePr>
                <a:graphicFrameLocks noGrp="1"/>
              </p:cNvGraphicFramePr>
              <p:nvPr/>
            </p:nvGraphicFramePr>
            <p:xfrm>
              <a:off x="502920" y="1496613"/>
              <a:ext cx="11146536" cy="4158996"/>
            </p:xfrm>
            <a:graphic>
              <a:graphicData uri="http://schemas.openxmlformats.org/drawingml/2006/table">
                <a:tbl>
                  <a:tblPr/>
                  <a:tblGrid>
                    <a:gridCol w="1545336"/>
                    <a:gridCol w="1755648"/>
                    <a:gridCol w="4334256"/>
                    <a:gridCol w="1755648"/>
                    <a:gridCol w="1755648"/>
                  </a:tblGrid>
                  <a:tr h="429133">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考点考向</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课标要求</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真题印证</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考频热度</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核心素养</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2374900">
                    <a:tc>
                      <a:txBody>
                        <a:bodyPr/>
                        <a:lstStyle/>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导数的概</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念及其几</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何意义、</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导数的运</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lv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算</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掌握</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3"/>
                        </a:blipFill>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数学运算</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直观想象</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逻辑推理</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1386332">
                    <a:tc>
                      <a:txBody>
                        <a:bodyPr/>
                        <a:lstStyle/>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命题分析</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lv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预测</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gridSpan="4">
                      <a:txBody>
                        <a:bodyPr/>
                        <a:lstStyle/>
                        <a:p>
                          <a:pPr marL="0" indent="0" algn="l"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从近几年高考的情况来看，</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导数的运算及其几何意义是高考常考内容，</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indent="0"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试题难度中等偏下</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.命题热点为复合函数求导，预计</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2025年高考命题情</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lvl="0" indent="0"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况变化不大</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cPr/>
                    </a:tc>
                    <a:tc hMerge="1">
                      <a:tcPr/>
                    </a:tc>
                    <a:tc hMerge="1">
                      <a:tcPr/>
                    </a:tc>
                  </a:tr>
                </a:tbl>
              </a:graphicData>
            </a:graphic>
          </p:graphicFrame>
        </mc:Fallback>
      </mc:AlternateContent>
    </p:spTree>
  </p:cSld>
  <p:clrMapOvr>
    <a:masterClrMapping/>
  </p:clrMapOvr>
  <p:transition>
    <p:split dir="in"/>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O_6_BD.94_1#e1136eaa4?vbadefaultcenterpage=1&amp;parentnodeid=21eea4d12&amp;vbahtmlprocessed=1&amp;bbb=1&amp;hasbroken=1"/>
              <p:cNvSpPr/>
              <p:nvPr/>
            </p:nvSpPr>
            <p:spPr>
              <a:xfrm>
                <a:off x="502920" y="3017947"/>
                <a:ext cx="11183112" cy="1110107"/>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a:t>
                </a:r>
                <a:r>
                  <a:rPr lang="en-US" altLang="zh-CN" sz="24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（2022 </a:t>
                </a:r>
                <a:r>
                  <a:rPr lang="en-US" altLang="zh-CN" sz="2400" b="1"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全国甲卷节选）</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已知函数</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3</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𝑔</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，曲线</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在点</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14:m>
                  <m:oMath xmlns:m="http://schemas.openxmlformats.org/officeDocument/2006/math">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e>
                        </m:d>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处的切线也是曲线</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𝑔</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的切线，求实数</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的取值范围.</a:t>
                </a:r>
                <a:endParaRPr lang="en-US" altLang="zh-CN" sz="2400" dirty="0"/>
              </a:p>
            </p:txBody>
          </p:sp>
        </mc:Choice>
        <mc:Fallback xmlns="">
          <p:sp>
            <p:nvSpPr>
              <p:cNvPr id="2" name="QO_6_BD.94_1#e1136eaa4?vbadefaultcenterpage=1&amp;parentnodeid=21eea4d12&amp;vbahtmlprocessed=1&amp;bbb=1&amp;hasbroken=1"/>
              <p:cNvSpPr>
                <a:spLocks noRot="1" noChangeAspect="1" noMove="1" noResize="1" noEditPoints="1" noAdjustHandles="1" noChangeArrowheads="1" noChangeShapeType="1" noTextEdit="1"/>
              </p:cNvSpPr>
              <p:nvPr/>
            </p:nvSpPr>
            <p:spPr>
              <a:xfrm>
                <a:off x="502920" y="3017947"/>
                <a:ext cx="11183112" cy="1110107"/>
              </a:xfrm>
              <a:prstGeom prst="rect">
                <a:avLst/>
              </a:prstGeom>
              <a:blipFill rotWithShape="1">
                <a:blip r:embed="rId3"/>
                <a:stretch>
                  <a:fillRect t="-38" r="-447" b="-11505"/>
                </a:stretch>
              </a:blipFill>
            </p:spPr>
            <p:txBody>
              <a:bodyPr/>
              <a:lstStyle/>
              <a:p>
                <a:r>
                  <a:rPr lang="zh-CN" altLang="en-US">
                    <a:noFill/>
                  </a:rPr>
                  <a:t> </a:t>
                </a:r>
              </a:p>
            </p:txBody>
          </p:sp>
        </mc:Fallback>
      </mc:AlternateContent>
    </p:spTree>
  </p:cSld>
  <p:clrMapOvr>
    <a:masterClrMapping/>
  </p:clrMapOvr>
  <p:transition>
    <p:split dir="in"/>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O_6_AS.95_1#e1136eaa4?vbadefaultcenterpage=1&amp;parentnodeid=21eea4d12&amp;vbahtmlprocessed=1&amp;bbb=1&amp;hasbroken=1"/>
              <p:cNvSpPr/>
              <p:nvPr/>
            </p:nvSpPr>
            <p:spPr>
              <a:xfrm>
                <a:off x="502920" y="942417"/>
                <a:ext cx="11183112" cy="5197666"/>
              </a:xfrm>
              <a:prstGeom prst="rect">
                <a:avLst/>
              </a:prstGeom>
              <a:noFill/>
            </p:spPr>
            <p:txBody>
              <a:bodyPr wrap="non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由</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得</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，所以切线的斜率</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sSubSup>
                      <m:sSub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b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a:t>
                </a: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切线方程为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Sup>
                          <m:sSub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sup>
                        </m:sSub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sSubSup>
                          <m:sSub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b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，即</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sSubSup>
                          <m:sSub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b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SubSup>
                      <m:sSub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sup>
                    </m:sSubSup>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，由</a:t>
                </a:r>
              </a:p>
              <a:p>
                <a:pPr latinLnBrk="1">
                  <a:lnSpc>
                    <a:spcPct val="15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𝑔</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得</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𝑔</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设曲线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𝑔</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上的切点为</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𝑔</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b>
                            </m:sSub>
                          </m:e>
                        </m:d>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，则切线方程为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Sup>
                          <m:sSub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b>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b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b>
                    </m:sSub>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b>
                        </m:sSub>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1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即</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Sup>
                      <m:sSub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b>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b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eqArr>
                          <m:eqArr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eqAr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&amp;3</m:t>
                            </m:r>
                            <m:sSubSup>
                              <m:sSub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b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−1=2</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e>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&amp;−2</m:t>
                            </m:r>
                            <m:sSubSup>
                              <m:sSub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sup>
                            </m:sSub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Sup>
                              <m:sSub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b>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b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e>
                        </m:eqAr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Sup>
                      <m:sSub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b>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b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SubSup>
                      <m:sSub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sup>
                    </m:sSub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en>
                    </m:f>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9</m:t>
                        </m:r>
                        <m:sSubSup>
                          <m:sSub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sup>
                        </m:sSub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−8</m:t>
                        </m:r>
                        <m:sSubSup>
                          <m:sSub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sup>
                        </m:sSub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m:t>
                        </m:r>
                        <m:sSubSup>
                          <m:sSub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b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，即</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=9</m:t>
                    </m:r>
                    <m:sSubSup>
                      <m:sSub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sup>
                    </m:sSub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−8</m:t>
                    </m:r>
                    <m:sSubSup>
                      <m:sSub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sup>
                    </m:sSub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m:t>
                    </m:r>
                    <m:sSubSup>
                      <m:sSub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b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令</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h</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=9</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−8</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a:t>
                </a:r>
              </a:p>
              <a:p>
                <a:pPr latinLnBrk="1">
                  <a:lnSpc>
                    <a:spcPct val="15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h</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=36</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−24</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endParaRPr lang="en-US" altLang="zh-CN" sz="2400" dirty="0"/>
              </a:p>
            </p:txBody>
          </p:sp>
        </mc:Choice>
        <mc:Fallback xmlns="">
          <p:sp>
            <p:nvSpPr>
              <p:cNvPr id="2" name="QO_6_AS.95_1#e1136eaa4?vbadefaultcenterpage=1&amp;parentnodeid=21eea4d12&amp;vbahtmlprocessed=1&amp;bbb=1&amp;hasbroken=1"/>
              <p:cNvSpPr>
                <a:spLocks noRot="1" noChangeAspect="1" noMove="1" noResize="1" noEditPoints="1" noAdjustHandles="1" noChangeArrowheads="1" noChangeShapeType="1" noTextEdit="1"/>
              </p:cNvSpPr>
              <p:nvPr/>
            </p:nvSpPr>
            <p:spPr>
              <a:xfrm>
                <a:off x="502920" y="942417"/>
                <a:ext cx="11183112" cy="5197666"/>
              </a:xfrm>
              <a:prstGeom prst="rect">
                <a:avLst/>
              </a:prstGeom>
              <a:blipFill rotWithShape="1">
                <a:blip r:embed="rId3"/>
                <a:stretch>
                  <a:fillRect t="-1" r="1" b="-11760"/>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wipe(left)">
                                      <p:cBhvr>
                                        <p:cTn id="7" dur="500"/>
                                        <p:tgtEl>
                                          <p:spTgt spid="2">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left)">
                                      <p:cBhvr>
                                        <p:cTn id="10" dur="500"/>
                                        <p:tgtEl>
                                          <p:spTgt spid="2">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wipe(left)">
                                      <p:cBhvr>
                                        <p:cTn id="13" dur="500"/>
                                        <p:tgtEl>
                                          <p:spTgt spid="2">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left)">
                                      <p:cBhvr>
                                        <p:cTn id="16" dur="500"/>
                                        <p:tgtEl>
                                          <p:spTgt spid="2">
                                            <p:txEl>
                                              <p:pRg st="2" end="2"/>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wipe(left)">
                                      <p:cBhvr>
                                        <p:cTn id="19" dur="500"/>
                                        <p:tgtEl>
                                          <p:spTgt spid="2">
                                            <p:txEl>
                                              <p:pRg st="3" end="3"/>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wipe(left)">
                                      <p:cBhvr>
                                        <p:cTn id="22" dur="500"/>
                                        <p:tgtEl>
                                          <p:spTgt spid="2">
                                            <p:txEl>
                                              <p:pRg st="4" end="4"/>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wipe(left)">
                                      <p:cBhvr>
                                        <p:cTn id="25" dur="500"/>
                                        <p:tgtEl>
                                          <p:spTgt spid="2">
                                            <p:txEl>
                                              <p:pRg st="5" end="5"/>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wipe(left)">
                                      <p:cBhvr>
                                        <p:cTn id="28" dur="500"/>
                                        <p:tgtEl>
                                          <p:spTgt spid="2">
                                            <p:txEl>
                                              <p:pRg st="6" end="6"/>
                                            </p:tx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Effect transition="in" filter="wipe(left)">
                                      <p:cBhvr>
                                        <p:cTn id="31"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O_6_AS.95_1#e1136eaa4?vbadefaultcenterpage=1&amp;parentnodeid=21eea4d12&amp;vbahtmlprocessed=1&amp;bbb=1&amp;hasbroken=1"/>
              <p:cNvSpPr/>
              <p:nvPr/>
            </p:nvSpPr>
            <p:spPr>
              <a:xfrm>
                <a:off x="502920" y="1772584"/>
                <a:ext cx="11183112" cy="3555111"/>
              </a:xfrm>
              <a:prstGeom prst="rect">
                <a:avLst/>
              </a:prstGeom>
              <a:noFill/>
            </p:spPr>
            <p:txBody>
              <a:bodyPr wrap="none" lIns="0" tIns="0" rIns="0" bIns="0" rtlCol="0" anchor="t"/>
              <a:lstStyle/>
              <a:p>
                <a:pPr algn="l"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故当</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时，</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h</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&lt;0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h</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单调递减；当</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时，</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h</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&gt;0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h</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b="0" i="0" kern="0" spc="-9990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单调递增</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；当</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0,1</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时，</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h</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&lt;0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h</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单调递减；当</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时，</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h</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&gt;0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p>
              <a:p>
                <a:pPr latinLnBrk="1">
                  <a:lnSpc>
                    <a:spcPct val="15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h</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单调递增.</a:t>
                </a:r>
                <a:endParaRPr lang="en-US" altLang="zh-CN" sz="2400" dirty="0"/>
              </a:p>
              <a:p>
                <a:pPr latinLnBrk="1">
                  <a:lnSpc>
                    <a:spcPct val="11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h</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den>
                        </m:f>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20</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27</m:t>
                        </m:r>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h</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h</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e>
                      <m:sub>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min</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又因为当</a:t>
                </a: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e>
                    </m:d>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时，</a:t>
                </a: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h</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e>
                    </m:d>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h</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，即</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2" name="QO_6_AS.95_1#e1136eaa4?vbadefaultcenterpage=1&amp;parentnodeid=21eea4d12&amp;vbahtmlprocessed=1&amp;bbb=1&amp;hasbroken=1"/>
              <p:cNvSpPr>
                <a:spLocks noRot="1" noChangeAspect="1" noMove="1" noResize="1" noEditPoints="1" noAdjustHandles="1" noChangeArrowheads="1" noChangeShapeType="1" noTextEdit="1"/>
              </p:cNvSpPr>
              <p:nvPr/>
            </p:nvSpPr>
            <p:spPr>
              <a:xfrm>
                <a:off x="502920" y="1772584"/>
                <a:ext cx="11183112" cy="3555111"/>
              </a:xfrm>
              <a:prstGeom prst="rect">
                <a:avLst/>
              </a:prstGeom>
              <a:blipFill rotWithShape="1">
                <a:blip r:embed="rId2"/>
                <a:stretch>
                  <a:fillRect t="-8" r="1" b="-1338"/>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wipe(left)">
                                      <p:cBhvr>
                                        <p:cTn id="7" dur="500"/>
                                        <p:tgtEl>
                                          <p:spTgt spid="2">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left)">
                                      <p:cBhvr>
                                        <p:cTn id="10" dur="500"/>
                                        <p:tgtEl>
                                          <p:spTgt spid="2">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wipe(left)">
                                      <p:cBhvr>
                                        <p:cTn id="13" dur="500"/>
                                        <p:tgtEl>
                                          <p:spTgt spid="2">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left)">
                                      <p:cBhvr>
                                        <p:cTn id="16" dur="500"/>
                                        <p:tgtEl>
                                          <p:spTgt spid="2">
                                            <p:txEl>
                                              <p:pRg st="2" end="2"/>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wipe(left)">
                                      <p:cBhvr>
                                        <p:cTn id="19" dur="500"/>
                                        <p:tgtEl>
                                          <p:spTgt spid="2">
                                            <p:txEl>
                                              <p:pRg st="3" end="3"/>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wipe(left)">
                                      <p:cBhvr>
                                        <p:cTn id="22" dur="500"/>
                                        <p:tgtEl>
                                          <p:spTgt spid="2">
                                            <p:txEl>
                                              <p:pRg st="4" end="4"/>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wipe(left)">
                                      <p:cBhvr>
                                        <p:cTn id="25"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O_6_BD.96_1#09b390aed?vbadefaultcenterpage=1&amp;parentnodeid=21eea4d12&amp;vbahtmlprocessed=1&amp;bbb=1&amp;hasbroken=1"/>
              <p:cNvSpPr/>
              <p:nvPr/>
            </p:nvSpPr>
            <p:spPr>
              <a:xfrm>
                <a:off x="502920" y="2643138"/>
                <a:ext cx="11183112" cy="1859725"/>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已知函数</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den>
                        </m:f>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ln</m:t>
                    </m:r>
                    <m:r>
                      <m:rPr>
                        <m:nor/>
                      </m:rP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1" i="1" dirty="0">
                            <a:solidFill>
                              <a:srgbClr val="000000"/>
                            </a:solidFill>
                            <a:latin typeface="Cambria Math" panose="02040503050406030204" pitchFamily="18" charset="0"/>
                          </a:rPr>
                          <m:t>𝐑</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𝑔</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，试探究函数</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与</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𝑔</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的图</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象在其公共点处是否存在公切线.若存在，研究满足条件的</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的值的个数；若不存在</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p>
              <a:p>
                <a:pPr latinLnBrk="1">
                  <a:lnSpc>
                    <a:spcPct val="150000"/>
                  </a:lnSpc>
                </a:pP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请说明理由</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2" name="QO_6_BD.96_1#09b390aed?vbadefaultcenterpage=1&amp;parentnodeid=21eea4d12&amp;vbahtmlprocessed=1&amp;bbb=1&amp;hasbroken=1"/>
              <p:cNvSpPr>
                <a:spLocks noRot="1" noChangeAspect="1" noMove="1" noResize="1" noEditPoints="1" noAdjustHandles="1" noChangeArrowheads="1" noChangeShapeType="1" noTextEdit="1"/>
              </p:cNvSpPr>
              <p:nvPr/>
            </p:nvSpPr>
            <p:spPr>
              <a:xfrm>
                <a:off x="502920" y="2643138"/>
                <a:ext cx="11183112" cy="1859725"/>
              </a:xfrm>
              <a:prstGeom prst="rect">
                <a:avLst/>
              </a:prstGeom>
              <a:blipFill rotWithShape="1">
                <a:blip r:embed="rId3"/>
                <a:stretch>
                  <a:fillRect t="-14" r="-1072" b="-2693"/>
                </a:stretch>
              </a:blipFill>
            </p:spPr>
            <p:txBody>
              <a:bodyPr/>
              <a:lstStyle/>
              <a:p>
                <a:r>
                  <a:rPr lang="zh-CN" altLang="en-US">
                    <a:noFill/>
                  </a:rPr>
                  <a:t> </a:t>
                </a:r>
              </a:p>
            </p:txBody>
          </p:sp>
        </mc:Fallback>
      </mc:AlternateContent>
    </p:spTree>
  </p:cSld>
  <p:clrMapOvr>
    <a:masterClrMapping/>
  </p:clrMapOvr>
  <p:transition>
    <p:split dir="in"/>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O_6_AS.97_1#09b390aed?vbadefaultcenterpage=1&amp;parentnodeid=21eea4d12&amp;vbahtmlprocessed=1&amp;bbb=1&amp;hasbroken=1"/>
              <p:cNvSpPr/>
              <p:nvPr/>
            </p:nvSpPr>
            <p:spPr>
              <a:xfrm>
                <a:off x="502920" y="1232485"/>
                <a:ext cx="11183112" cy="4630231"/>
              </a:xfrm>
              <a:prstGeom prst="rect">
                <a:avLst/>
              </a:prstGeom>
              <a:noFill/>
            </p:spPr>
            <p:txBody>
              <a:bodyPr wrap="non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假设函数</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与</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𝑔</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的图象在其公共点</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处存在公切线.</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由题意得，</a:t>
                </a:r>
              </a:p>
              <a:p>
                <a:pPr latinLnBrk="1">
                  <a:lnSpc>
                    <a:spcPct val="15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num>
                      <m:den>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𝑔</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，由</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𝑔</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得</a:t>
                </a:r>
                <a14:m>
                  <m:oMath xmlns:m="http://schemas.openxmlformats.org/officeDocument/2006/math">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sSubSup>
                          <m:sSub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b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num>
                      <m:den>
                        <m:sSubSup>
                          <m:sSub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bSup>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，即</a:t>
                </a:r>
              </a:p>
              <a:p>
                <a:pPr latinLnBrk="1">
                  <a:lnSpc>
                    <a:spcPct val="15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SubSup>
                      <m:sSub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sup>
                    </m:sSub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sSubSup>
                      <m:sSub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b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Sup>
                          <m:sSub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b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，解得</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因为函数</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的定义域为</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所以当</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时，</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，函数</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与</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𝑔</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的图象在其公共点处不存在公</a:t>
                </a: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切线</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10000"/>
                  </a:lnSpc>
                </a:pPr>
                <a:endParaRPr lang="en-US" altLang="zh-CN" sz="2400" dirty="0"/>
              </a:p>
            </p:txBody>
          </p:sp>
        </mc:Choice>
        <mc:Fallback xmlns="">
          <p:sp>
            <p:nvSpPr>
              <p:cNvPr id="2" name="QO_6_AS.97_1#09b390aed?vbadefaultcenterpage=1&amp;parentnodeid=21eea4d12&amp;vbahtmlprocessed=1&amp;bbb=1&amp;hasbroken=1"/>
              <p:cNvSpPr>
                <a:spLocks noRot="1" noChangeAspect="1" noMove="1" noResize="1" noEditPoints="1" noAdjustHandles="1" noChangeArrowheads="1" noChangeShapeType="1" noTextEdit="1"/>
              </p:cNvSpPr>
              <p:nvPr/>
            </p:nvSpPr>
            <p:spPr>
              <a:xfrm>
                <a:off x="502920" y="1232485"/>
                <a:ext cx="11183112" cy="4630231"/>
              </a:xfrm>
              <a:prstGeom prst="rect">
                <a:avLst/>
              </a:prstGeom>
              <a:blipFill rotWithShape="1">
                <a:blip r:embed="rId3"/>
                <a:stretch>
                  <a:fillRect t="-13" r="1" b="-11237"/>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wipe(left)">
                                      <p:cBhvr>
                                        <p:cTn id="7" dur="500"/>
                                        <p:tgtEl>
                                          <p:spTgt spid="2">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left)">
                                      <p:cBhvr>
                                        <p:cTn id="10" dur="500"/>
                                        <p:tgtEl>
                                          <p:spTgt spid="2">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wipe(left)">
                                      <p:cBhvr>
                                        <p:cTn id="13" dur="500"/>
                                        <p:tgtEl>
                                          <p:spTgt spid="2">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left)">
                                      <p:cBhvr>
                                        <p:cTn id="16" dur="500"/>
                                        <p:tgtEl>
                                          <p:spTgt spid="2">
                                            <p:txEl>
                                              <p:pRg st="2" end="2"/>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wipe(left)">
                                      <p:cBhvr>
                                        <p:cTn id="19" dur="500"/>
                                        <p:tgtEl>
                                          <p:spTgt spid="2">
                                            <p:txEl>
                                              <p:pRg st="3" end="3"/>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wipe(left)">
                                      <p:cBhvr>
                                        <p:cTn id="22" dur="500"/>
                                        <p:tgtEl>
                                          <p:spTgt spid="2">
                                            <p:txEl>
                                              <p:pRg st="4" end="4"/>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wipe(left)">
                                      <p:cBhvr>
                                        <p:cTn id="25" dur="500"/>
                                        <p:tgtEl>
                                          <p:spTgt spid="2">
                                            <p:txEl>
                                              <p:pRg st="5" end="5"/>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wipe(left)">
                                      <p:cBhvr>
                                        <p:cTn id="28"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O_6_AS.97_1#09b390aed?vbadefaultcenterpage=1&amp;parentnodeid=21eea4d12&amp;vbahtmlprocessed=1&amp;bbb=1&amp;hasbroken=1"/>
              <p:cNvSpPr/>
              <p:nvPr/>
            </p:nvSpPr>
            <p:spPr>
              <a:xfrm>
                <a:off x="502920" y="1611707"/>
                <a:ext cx="11183112" cy="3861626"/>
              </a:xfrm>
              <a:prstGeom prst="rect">
                <a:avLst/>
              </a:prstGeom>
              <a:noFill/>
            </p:spPr>
            <p:txBody>
              <a:bodyPr wrap="none" lIns="0" tIns="0" rIns="0" bIns="0" rtlCol="0" anchor="t"/>
              <a:lstStyle/>
              <a:p>
                <a:pPr algn="l" latinLnBrk="1">
                  <a:lnSpc>
                    <a:spcPct val="11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当</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&gt;0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时，由</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𝑔</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den>
                        </m:f>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ln</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ln</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p>
              <a:p>
                <a:pPr latinLnBrk="1">
                  <a:lnSpc>
                    <a:spcPct val="11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𝑔</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1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得</a:t>
                </a:r>
                <a14:m>
                  <m:oMath xmlns:m="http://schemas.openxmlformats.org/officeDocument/2006/math">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ln</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，即</a:t>
                </a:r>
                <a14:m>
                  <m:oMath xmlns:m="http://schemas.openxmlformats.org/officeDocument/2006/math">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−8</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8</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ln</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&gt;0</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下面研究满足此等式的</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的值的个数：</a:t>
                </a:r>
                <a:endParaRPr lang="en-US" altLang="zh-CN" sz="2400" dirty="0"/>
              </a:p>
              <a:p>
                <a:pPr latinLnBrk="1">
                  <a:lnSpc>
                    <a:spcPct val="11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设</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𝑡</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𝑡</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，且</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𝑡</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&gt;0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，方程</a:t>
                </a:r>
                <a14:m>
                  <m:oMath xmlns:m="http://schemas.openxmlformats.org/officeDocument/2006/math">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−8</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8</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ln</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化为</a:t>
                </a:r>
                <a14:m>
                  <m:oMath xmlns:m="http://schemas.openxmlformats.org/officeDocument/2006/math">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ln</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𝑡</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𝑡</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分别画出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ln</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𝑡</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和</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𝑡</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的图象，如图,</a:t>
                </a:r>
                <a:endParaRPr lang="en-US" altLang="zh-CN" sz="2400" dirty="0"/>
              </a:p>
            </p:txBody>
          </p:sp>
        </mc:Choice>
        <mc:Fallback xmlns="">
          <p:sp>
            <p:nvSpPr>
              <p:cNvPr id="2" name="QO_6_AS.97_1#09b390aed?vbadefaultcenterpage=1&amp;parentnodeid=21eea4d12&amp;vbahtmlprocessed=1&amp;bbb=1&amp;hasbroken=1"/>
              <p:cNvSpPr>
                <a:spLocks noRot="1" noChangeAspect="1" noMove="1" noResize="1" noEditPoints="1" noAdjustHandles="1" noChangeArrowheads="1" noChangeShapeType="1" noTextEdit="1"/>
              </p:cNvSpPr>
              <p:nvPr/>
            </p:nvSpPr>
            <p:spPr>
              <a:xfrm>
                <a:off x="502920" y="1611707"/>
                <a:ext cx="11183112" cy="3861626"/>
              </a:xfrm>
              <a:prstGeom prst="rect">
                <a:avLst/>
              </a:prstGeom>
              <a:blipFill rotWithShape="1">
                <a:blip r:embed="rId2"/>
                <a:stretch>
                  <a:fillRect t="-2" r="1" b="-421"/>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wipe(left)">
                                      <p:cBhvr>
                                        <p:cTn id="7" dur="500"/>
                                        <p:tgtEl>
                                          <p:spTgt spid="2">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left)">
                                      <p:cBhvr>
                                        <p:cTn id="10" dur="500"/>
                                        <p:tgtEl>
                                          <p:spTgt spid="2">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wipe(left)">
                                      <p:cBhvr>
                                        <p:cTn id="13" dur="500"/>
                                        <p:tgtEl>
                                          <p:spTgt spid="2">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left)">
                                      <p:cBhvr>
                                        <p:cTn id="16" dur="500"/>
                                        <p:tgtEl>
                                          <p:spTgt spid="2">
                                            <p:txEl>
                                              <p:pRg st="2" end="2"/>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wipe(left)">
                                      <p:cBhvr>
                                        <p:cTn id="19" dur="500"/>
                                        <p:tgtEl>
                                          <p:spTgt spid="2">
                                            <p:txEl>
                                              <p:pRg st="3" end="3"/>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wipe(left)">
                                      <p:cBhvr>
                                        <p:cTn id="22" dur="500"/>
                                        <p:tgtEl>
                                          <p:spTgt spid="2">
                                            <p:txEl>
                                              <p:pRg st="4" end="4"/>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wipe(left)">
                                      <p:cBhvr>
                                        <p:cTn id="25"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QO_6_AS.97_2#09b390aed?vbadefaultcenterpage=1&amp;parentnodeid=21eea4d12&amp;vbahtmlprocessed=1" descr="preencoded.png"/>
          <p:cNvPicPr>
            <a:picLocks noChangeAspect="1"/>
          </p:cNvPicPr>
          <p:nvPr/>
        </p:nvPicPr>
        <p:blipFill>
          <a:blip r:embed="rId3">
            <a:clrChange>
              <a:clrFrom>
                <a:srgbClr val="FFFFFF"/>
              </a:clrFrom>
              <a:clrTo>
                <a:srgbClr val="FFFFFF">
                  <a:alpha val="0"/>
                </a:srgbClr>
              </a:clrTo>
            </a:clrChange>
          </a:blip>
          <a:stretch>
            <a:fillRect/>
          </a:stretch>
        </p:blipFill>
        <p:spPr>
          <a:xfrm>
            <a:off x="4590288" y="1378408"/>
            <a:ext cx="3008376" cy="1947672"/>
          </a:xfrm>
          <a:prstGeom prst="rect">
            <a:avLst/>
          </a:prstGeom>
          <a:noFill/>
          <a:extLst>
            <a:ext uri="{909E8E84-426E-40DD-AFC4-6F175D3DCCD1}">
              <a14:hiddenFill xmlns:a14="http://schemas.microsoft.com/office/drawing/2010/main">
                <a:solidFill>
                  <a:scrgbClr r="0" g="0" b="0">
                    <a:alpha val="0"/>
                  </a:scrgbClr>
                </a:solidFill>
              </a14:hiddenFill>
            </a:ext>
          </a:extLst>
        </p:spPr>
      </p:pic>
      <mc:AlternateContent xmlns:mc="http://schemas.openxmlformats.org/markup-compatibility/2006" xmlns:a14="http://schemas.microsoft.com/office/drawing/2010/main">
        <mc:Choice Requires="a14">
          <p:sp>
            <p:nvSpPr>
              <p:cNvPr id="3" name="QO_6_AS.97_3#09b390aed?vbadefaultcenterpage=1&amp;parentnodeid=21eea4d12&amp;vbahtmlprocessed=1&amp;bbb=1&amp;hasbroken=1"/>
              <p:cNvSpPr/>
              <p:nvPr/>
            </p:nvSpPr>
            <p:spPr>
              <a:xfrm>
                <a:off x="502920" y="3454096"/>
                <a:ext cx="11183112" cy="2288096"/>
              </a:xfrm>
              <a:prstGeom prst="rect">
                <a:avLst/>
              </a:prstGeom>
              <a:noFill/>
            </p:spPr>
            <p:txBody>
              <a:bodyPr wrap="none" lIns="0" tIns="0" rIns="0" bIns="0" rtlCol="0" anchor="t"/>
              <a:lstStyle/>
              <a:p>
                <a:pPr algn="l" latinLnBrk="1">
                  <a:lnSpc>
                    <a:spcPct val="11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由图可得</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ln</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𝑡</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和</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𝑡</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的图象有且只有两个公共点（且均符合），</a:t>
                </a:r>
                <a:endParaRPr lang="en-US" altLang="zh-CN" sz="2400" dirty="0"/>
              </a:p>
              <a:p>
                <a:pPr latinLnBrk="1">
                  <a:lnSpc>
                    <a:spcPct val="11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所以方程</a:t>
                </a:r>
                <a14:m>
                  <m:oMath xmlns:m="http://schemas.openxmlformats.org/officeDocument/2006/math">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−8</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8</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ln</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有且只有两个根.</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综上</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，当</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时，函数</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与</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𝑔</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的图象在其公共点处不存在公切线；当</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&gt;0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时，</a:t>
                </a: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函数</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与</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𝑔</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的图象在其公共点处存在公切线，且满足条件的</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的值有且仅有两个.</a:t>
                </a: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endParaRPr lang="en-US" altLang="zh-CN" sz="2400" dirty="0"/>
              </a:p>
            </p:txBody>
          </p:sp>
        </mc:Choice>
        <mc:Fallback xmlns="">
          <p:sp>
            <p:nvSpPr>
              <p:cNvPr id="3" name="QO_6_AS.97_3#09b390aed?vbadefaultcenterpage=1&amp;parentnodeid=21eea4d12&amp;vbahtmlprocessed=1&amp;bbb=1&amp;hasbroken=1"/>
              <p:cNvSpPr>
                <a:spLocks noRot="1" noChangeAspect="1" noMove="1" noResize="1" noEditPoints="1" noAdjustHandles="1" noChangeArrowheads="1" noChangeShapeType="1" noTextEdit="1"/>
              </p:cNvSpPr>
              <p:nvPr/>
            </p:nvSpPr>
            <p:spPr>
              <a:xfrm>
                <a:off x="502920" y="3454096"/>
                <a:ext cx="11183112" cy="2288096"/>
              </a:xfrm>
              <a:prstGeom prst="rect">
                <a:avLst/>
              </a:prstGeom>
              <a:blipFill rotWithShape="1">
                <a:blip r:embed="rId4"/>
                <a:stretch>
                  <a:fillRect t="-14" r="-6075" b="-1837"/>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bg/>
                                          </p:spTgt>
                                        </p:tgtEl>
                                        <p:attrNameLst>
                                          <p:attrName>style.visibility</p:attrName>
                                        </p:attrNameLst>
                                      </p:cBhvr>
                                      <p:to>
                                        <p:strVal val="visible"/>
                                      </p:to>
                                    </p:set>
                                    <p:animEffect transition="in" filter="wipe(left)">
                                      <p:cBhvr>
                                        <p:cTn id="10" dur="500"/>
                                        <p:tgtEl>
                                          <p:spTgt spid="3">
                                            <p:bg/>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left)">
                                      <p:cBhvr>
                                        <p:cTn id="13" dur="500"/>
                                        <p:tgtEl>
                                          <p:spTgt spid="3">
                                            <p:txEl>
                                              <p:pRg st="0" end="0"/>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left)">
                                      <p:cBhvr>
                                        <p:cTn id="16" dur="500"/>
                                        <p:tgtEl>
                                          <p:spTgt spid="3">
                                            <p:txEl>
                                              <p:pRg st="1" end="1"/>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ipe(left)">
                                      <p:cBhvr>
                                        <p:cTn id="19" dur="500"/>
                                        <p:tgtEl>
                                          <p:spTgt spid="3">
                                            <p:txEl>
                                              <p:pRg st="2" end="2"/>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plit dir="in"/>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_3_BD#ad6211dca.fixed?vbadefaultcenterpage=1&amp;parentnodeid=5efaac9dc&amp;vbahtmlprocessed=1"/>
          <p:cNvSpPr/>
          <p:nvPr/>
        </p:nvSpPr>
        <p:spPr>
          <a:xfrm>
            <a:off x="283464" y="2779776"/>
            <a:ext cx="11594592" cy="722376"/>
          </a:xfrm>
          <a:prstGeom prst="rect">
            <a:avLst/>
          </a:prstGeom>
          <a:noFill/>
        </p:spPr>
        <p:txBody>
          <a:bodyPr wrap="square" lIns="0" tIns="0" rIns="0" bIns="0" rtlCol="0" anchor="ctr"/>
          <a:lstStyle/>
          <a:p>
            <a:pPr algn="ctr" latinLnBrk="1">
              <a:lnSpc>
                <a:spcPct val="100000"/>
              </a:lnSpc>
            </a:pPr>
            <a:r>
              <a:rPr lang="en-US" altLang="zh-CN" sz="4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基础知识·诊断</a:t>
            </a:r>
            <a:endParaRPr lang="en-US" altLang="zh-CN" sz="4400" dirty="0"/>
          </a:p>
        </p:txBody>
      </p:sp>
      <p:pic>
        <p:nvPicPr>
          <p:cNvPr id="3" name="C_3#ad6211dca.fixed?vbadefaultcenterpage=1&amp;parentnodeid=5efaac9dc&amp;vbahtmlprocessed=1" descr="preencoded.png"/>
          <p:cNvPicPr>
            <a:picLocks noChangeAspect="1"/>
          </p:cNvPicPr>
          <p:nvPr/>
        </p:nvPicPr>
        <p:blipFill>
          <a:blip r:embed="rId3"/>
          <a:stretch>
            <a:fillRect/>
          </a:stretch>
        </p:blipFill>
        <p:spPr>
          <a:xfrm>
            <a:off x="1261872" y="3575304"/>
            <a:ext cx="9756648" cy="82296"/>
          </a:xfrm>
          <a:prstGeom prst="rect">
            <a:avLst/>
          </a:prstGeom>
        </p:spPr>
      </p:pic>
    </p:spTree>
  </p:cSld>
  <p:clrMapOvr>
    <a:masterClrMapping/>
  </p:clrMapOvr>
  <p:transition>
    <p:split dir="in"/>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_4_BD#1d36d7e7d?vbadefaultcenterpage=1&amp;parentnodeid=ad6211dca&amp;vbahtmlprocessed=1" descr="preencoded.png"/>
          <p:cNvPicPr>
            <a:picLocks noChangeAspect="1"/>
          </p:cNvPicPr>
          <p:nvPr/>
        </p:nvPicPr>
        <p:blipFill>
          <a:blip r:embed="rId5"/>
          <a:stretch>
            <a:fillRect/>
          </a:stretch>
        </p:blipFill>
        <p:spPr>
          <a:xfrm>
            <a:off x="3813048" y="756000"/>
            <a:ext cx="4562856" cy="530352"/>
          </a:xfrm>
          <a:prstGeom prst="rect">
            <a:avLst/>
          </a:prstGeom>
        </p:spPr>
      </p:pic>
      <mc:AlternateContent xmlns:mc="http://schemas.openxmlformats.org/markup-compatibility/2006" xmlns:a14="http://schemas.microsoft.com/office/drawing/2010/main">
        <mc:Choice Requires="a14">
          <p:sp>
            <p:nvSpPr>
              <p:cNvPr id="3" name="C_5_BD#dc9f18853?segpoint=1&amp;vbadefaultcenterpage=1&amp;parentnodeid=1d36d7e7d&amp;vbahtmlprocessed=1"/>
              <p:cNvSpPr/>
              <p:nvPr/>
            </p:nvSpPr>
            <p:spPr>
              <a:xfrm>
                <a:off x="502920" y="1419448"/>
                <a:ext cx="11183112" cy="767080"/>
              </a:xfrm>
              <a:prstGeom prst="rect">
                <a:avLst/>
              </a:prstGeom>
              <a:noFill/>
            </p:spPr>
            <p:txBody>
              <a:bodyPr wrap="square" lIns="0" tIns="0" rIns="0" bIns="0" rtlCol="0" anchor="t"/>
              <a:lstStyle/>
              <a:p>
                <a:pPr algn="l" latinLnBrk="1">
                  <a:lnSpc>
                    <a:spcPct val="150000"/>
                  </a:lnSpc>
                </a:pPr>
                <a:r>
                  <a:rPr lang="en-US" altLang="zh-CN" sz="26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一、函数</a:t>
                </a:r>
                <a14:m>
                  <m:oMath xmlns:m="http://schemas.openxmlformats.org/officeDocument/2006/math">
                    <m:r>
                      <a:rPr lang="en-US" altLang="zh-CN" sz="2600" b="1"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𝒚</m:t>
                    </m:r>
                    <m:r>
                      <a:rPr lang="en-US" altLang="zh-CN" sz="2600" b="1"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600" b="1"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𝒇</m:t>
                    </m:r>
                    <m:d>
                      <m:dPr>
                        <m:ctrlPr>
                          <a:rPr lang="en-US" altLang="zh-CN" sz="2600" b="1"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600" b="1"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𝒙</m:t>
                        </m:r>
                      </m:e>
                    </m:d>
                  </m:oMath>
                </a14:m>
                <a:r>
                  <a:rPr lang="en-US" altLang="zh-CN" sz="26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在</a:t>
                </a:r>
                <a14:m>
                  <m:oMath xmlns:m="http://schemas.openxmlformats.org/officeDocument/2006/math">
                    <m:r>
                      <a:rPr lang="en-US" altLang="zh-CN" sz="2600" b="1"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𝒙</m:t>
                    </m:r>
                    <m:r>
                      <a:rPr lang="en-US" altLang="zh-CN" sz="2600" b="1"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600" b="1"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600" b="1"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𝒙</m:t>
                        </m:r>
                      </m:e>
                      <m:sub>
                        <m:r>
                          <a:rPr lang="en-US" altLang="zh-CN" sz="2600" b="1"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𝟎</m:t>
                        </m:r>
                      </m:sub>
                    </m:sSub>
                  </m:oMath>
                </a14:m>
                <a:r>
                  <a:rPr lang="en-US" altLang="zh-CN" sz="100" b="1"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6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处的导数</a:t>
                </a:r>
                <a:endParaRPr lang="en-US" altLang="zh-CN" sz="2600" dirty="0"/>
              </a:p>
            </p:txBody>
          </p:sp>
        </mc:Choice>
        <mc:Fallback xmlns="">
          <p:sp>
            <p:nvSpPr>
              <p:cNvPr id="3" name="C_5_BD#dc9f18853?segpoint=1&amp;vbadefaultcenterpage=1&amp;parentnodeid=1d36d7e7d&amp;vbahtmlprocessed=1"/>
              <p:cNvSpPr>
                <a:spLocks noRot="1" noChangeAspect="1" noMove="1" noResize="1" noEditPoints="1" noAdjustHandles="1" noChangeArrowheads="1" noChangeShapeType="1" noTextEdit="1"/>
              </p:cNvSpPr>
              <p:nvPr/>
            </p:nvSpPr>
            <p:spPr>
              <a:xfrm>
                <a:off x="502920" y="1419448"/>
                <a:ext cx="11183112" cy="767080"/>
              </a:xfrm>
              <a:prstGeom prst="rect">
                <a:avLst/>
              </a:prstGeom>
              <a:blipFill rotWithShape="1">
                <a:blip r:embed="rId6"/>
                <a:stretch>
                  <a:fillRect t="-29" r="1" b="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7" name="P_6_BD#1e59cacc9?colgroup=1,34&amp;vbadefaultcenterpage=1&amp;parentnodeid=dc9f18853&amp;vbahtmlprocessed=1&amp;bbb=1&amp;hasbroken=1"/>
              <p:cNvGraphicFramePr>
                <a:graphicFrameLocks noGrp="1"/>
              </p:cNvGraphicFramePr>
              <p:nvPr/>
            </p:nvGraphicFramePr>
            <p:xfrm>
              <a:off x="502920" y="2079848"/>
              <a:ext cx="11173968" cy="4262247"/>
            </p:xfrm>
            <a:graphic>
              <a:graphicData uri="http://schemas.openxmlformats.org/drawingml/2006/table">
                <a:tbl>
                  <a:tblPr/>
                  <a:tblGrid>
                    <a:gridCol w="466344">
                      <a:extLst>
                        <a:ext uri="{9D8B030D-6E8A-4147-A177-3AD203B41FA5}">
                          <a16:colId xmlns:a16="http://schemas.microsoft.com/office/drawing/2014/main" val="20000"/>
                        </a:ext>
                      </a:extLst>
                    </a:gridCol>
                    <a:gridCol w="10707624">
                      <a:extLst>
                        <a:ext uri="{9D8B030D-6E8A-4147-A177-3AD203B41FA5}">
                          <a16:colId xmlns:a16="http://schemas.microsoft.com/office/drawing/2014/main" val="20001"/>
                        </a:ext>
                      </a:extLst>
                    </a:gridCol>
                  </a:tblGrid>
                  <a:tr h="2360295">
                    <a:tc>
                      <a:txBody>
                        <a:bodyPr/>
                        <a:lstStyle/>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定</a:t>
                          </a:r>
                        </a:p>
                        <a:p>
                          <a:pPr marL="0" lv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义</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indent="0" algn="l" latinLnBrk="1" hangingPunct="0">
                            <a:lnSpc>
                              <a:spcPct val="130000"/>
                            </a:lnSpc>
                          </a:pPr>
                          <a:r>
                            <a:rPr lang="en-US" altLang="zh-CN" sz="2400" b="0">
                              <a:latin typeface="Times New Roman" panose="02020603050405020304" pitchFamily="34" charset="0"/>
                              <a:ea typeface="微软雅黑" panose="020B0503020204020204" pitchFamily="34" charset="-122"/>
                              <a:cs typeface="Times New Roman" panose="02020603050405020304" pitchFamily="34" charset="0"/>
                            </a:rPr>
                            <a:t>在数学中,称瞬时变化率为函数</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2400" b="0">
                              <a:latin typeface="Times New Roman" panose="02020603050405020304" pitchFamily="34" charset="0"/>
                              <a:ea typeface="微软雅黑" panose="020B0503020204020204" pitchFamily="34" charset="-122"/>
                              <a:cs typeface="Times New Roman" panose="02020603050405020304" pitchFamily="34" charset="0"/>
                            </a:rPr>
                            <a:t>在点</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oMath>
                          </a14:m>
                          <a:r>
                            <a:rPr lang="en-US" altLang="zh-CN" sz="2400" b="0">
                              <a:latin typeface="Times New Roman" panose="02020603050405020304" pitchFamily="34" charset="0"/>
                              <a:ea typeface="微软雅黑" panose="020B0503020204020204" pitchFamily="34" charset="-122"/>
                              <a:cs typeface="Times New Roman" panose="02020603050405020304" pitchFamily="34" charset="0"/>
                            </a:rPr>
                            <a:t>处的</a:t>
                          </a:r>
                          <a:r>
                            <a:rPr lang="en-US" altLang="zh-CN" sz="2400">
                              <a:latin typeface="Times New Roman" panose="02020603050405020304" pitchFamily="34" charset="0"/>
                              <a:ea typeface="微软雅黑" panose="020B0503020204020204" pitchFamily="34" charset="-122"/>
                              <a:cs typeface="Times New Roman" panose="02020603050405020304" pitchFamily="34" charset="0"/>
                              <a:sym typeface="+mn-ea"/>
                            </a:rPr>
                            <a:t>①</a:t>
                          </a:r>
                          <a:r>
                            <a:rPr lang="en-US" altLang="zh-CN" sz="2400" u="sng">
                              <a:latin typeface="Times New Roman" panose="02020603050405020304" pitchFamily="34" charset="0"/>
                              <a:ea typeface="微软雅黑" panose="020B0503020204020204" pitchFamily="34" charset="-122"/>
                              <a:cs typeface="Times New Roman" panose="02020603050405020304" pitchFamily="34" charset="0"/>
                              <a:sym typeface="+mn-ea"/>
                            </a:rPr>
                            <a:t>            </a:t>
                          </a:r>
                          <a:r>
                            <a:rPr lang="en-US" altLang="zh-CN" sz="2400" b="0">
                              <a:latin typeface="Times New Roman" panose="02020603050405020304" pitchFamily="34" charset="0"/>
                              <a:ea typeface="微软雅黑" panose="020B0503020204020204" pitchFamily="34" charset="-122"/>
                              <a:cs typeface="Times New Roman" panose="02020603050405020304" pitchFamily="34" charset="0"/>
                            </a:rPr>
                            <a:t>,通常用符号</a:t>
                          </a:r>
                          <a:r>
                            <a:rPr lang="en-US" altLang="zh-CN" sz="2400">
                              <a:latin typeface="Times New Roman" panose="02020603050405020304" pitchFamily="34" charset="0"/>
                              <a:ea typeface="微软雅黑" panose="020B0503020204020204" pitchFamily="34" charset="-122"/>
                              <a:cs typeface="Times New Roman" panose="02020603050405020304" pitchFamily="34" charset="0"/>
                              <a:sym typeface="+mn-ea"/>
                            </a:rPr>
                            <a:t>② </a:t>
                          </a:r>
                          <a:r>
                            <a:rPr lang="en-US" altLang="zh-CN" sz="2400">
                              <a:solidFill>
                                <a:srgbClr val="000000"/>
                              </a:solidFill>
                              <a:latin typeface="宋体" panose="02010600030101010101" pitchFamily="2" charset="-122"/>
                              <a:ea typeface="宋体" panose="02010600030101010101" pitchFamily="2" charset="-122"/>
                              <a:cs typeface="宋体" panose="02010600030101010101" pitchFamily="34" charset="-120"/>
                              <a:sym typeface="+mn-ea"/>
                            </a:rPr>
                            <a:t>____  </a:t>
                          </a:r>
                          <a:r>
                            <a:rPr lang="en-US" altLang="zh-CN" sz="2400" u="sng">
                              <a:latin typeface="Times New Roman" panose="02020603050405020304" pitchFamily="34" charset="0"/>
                              <a:ea typeface="微软雅黑" panose="020B0503020204020204" pitchFamily="34" charset="-122"/>
                              <a:cs typeface="Times New Roman" panose="02020603050405020304" pitchFamily="34" charset="0"/>
                              <a:sym typeface="+mn-ea"/>
                            </a:rPr>
                            <a:t>   </a:t>
                          </a:r>
                          <a:r>
                            <a:rPr lang="en-US" altLang="zh-CN" sz="2400" b="0" u="sng">
                              <a:latin typeface="Times New Roman" panose="02020603050405020304" pitchFamily="34" charset="0"/>
                              <a:ea typeface="微软雅黑" panose="020B0503020204020204" pitchFamily="34" charset="-122"/>
                              <a:cs typeface="Times New Roman" panose="02020603050405020304" pitchFamily="34" charset="0"/>
                            </a:rPr>
                            <a:t>           </a:t>
                          </a:r>
                          <a:r>
                            <a:rPr lang="en-US" altLang="zh-CN" sz="2400" b="0">
                              <a:latin typeface="Times New Roman" panose="02020603050405020304" pitchFamily="34" charset="0"/>
                              <a:ea typeface="微软雅黑" panose="020B0503020204020204" pitchFamily="34" charset="-122"/>
                              <a:cs typeface="Times New Roman" panose="02020603050405020304" pitchFamily="34" charset="0"/>
                            </a:rPr>
                            <a:t>表示,记作</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e>
                              </m:d>
                            </m:oMath>
                          </a14:m>
                          <a:r>
                            <a:rPr lang="en-US" altLang="zh-CN" sz="2400" b="0">
                              <a:latin typeface="Times New Roman" panose="02020603050405020304" pitchFamily="34" charset="0"/>
                              <a:ea typeface="微软雅黑" panose="020B0503020204020204" pitchFamily="34" charset="-122"/>
                              <a:cs typeface="Times New Roman" panose="02020603050405020304" pitchFamily="34" charset="0"/>
                            </a:rPr>
                            <a:t>=</a:t>
                          </a:r>
                          <a14:m>
                            <m:oMath xmlns:m="http://schemas.openxmlformats.org/officeDocument/2006/math">
                              <m:limLow>
                                <m:limLowPr>
                                  <m:ctrlPr>
                                    <a:rPr lang="en-US" altLang="zh-CN" sz="2400" b="0" i="1" dirty="0">
                                      <a:solidFill>
                                        <a:schemeClr val="tx1"/>
                                      </a:solidFill>
                                      <a:latin typeface="Cambria Math" panose="02040503050406030204" pitchFamily="18" charset="0"/>
                                      <a:ea typeface="微软雅黑" panose="020B0503020204020204" pitchFamily="34" charset="-122"/>
                                      <a:cs typeface="Times New Roman" panose="02020603050405020304" pitchFamily="34" charset="-120"/>
                                    </a:rPr>
                                  </m:ctrlPr>
                                </m:limLowPr>
                                <m:e>
                                  <m:r>
                                    <m:rPr>
                                      <m:sty m:val="p"/>
                                    </m:rPr>
                                    <a:rPr lang="en-US" altLang="zh-CN" sz="2400" b="0" i="0" dirty="0">
                                      <a:solidFill>
                                        <a:schemeClr val="tx1"/>
                                      </a:solidFill>
                                      <a:latin typeface="Cambria Math" panose="02040503050406030204" pitchFamily="18" charset="0"/>
                                      <a:ea typeface="微软雅黑" panose="020B0503020204020204" pitchFamily="34" charset="-122"/>
                                      <a:cs typeface="Times New Roman" panose="02020603050405020304" pitchFamily="34" charset="-120"/>
                                    </a:rPr>
                                    <m:t>lim</m:t>
                                  </m:r>
                                </m:e>
                                <m:lim>
                                  <m:r>
                                    <a:rPr lang="en-US" altLang="zh-CN" sz="2400" b="0" i="0" dirty="0">
                                      <a:solidFill>
                                        <a:schemeClr val="tx1"/>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baseline="-25000" dirty="0">
                                      <a:solidFill>
                                        <a:schemeClr val="tx1"/>
                                      </a:solidFill>
                                      <a:latin typeface="Cambria Math" panose="02040503050406030204" pitchFamily="18" charset="0"/>
                                      <a:ea typeface="微软雅黑" panose="020B0503020204020204" pitchFamily="34" charset="-122"/>
                                      <a:cs typeface="Times New Roman" panose="02020603050405020304" pitchFamily="34" charset="-120"/>
                                    </a:rPr>
                                    <m:t>1</m:t>
                                  </m:r>
                                  <m:r>
                                    <a:rPr lang="en-US" altLang="zh-CN" sz="2400" b="0" i="0" dirty="0">
                                      <a:solidFill>
                                        <a:schemeClr val="tx1"/>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chemeClr val="tx1"/>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baseline="-25000" dirty="0">
                                      <a:solidFill>
                                        <a:schemeClr val="tx1"/>
                                      </a:solidFill>
                                      <a:latin typeface="Cambria Math" panose="02040503050406030204" pitchFamily="18" charset="0"/>
                                      <a:ea typeface="微软雅黑" panose="020B0503020204020204" pitchFamily="34" charset="-122"/>
                                      <a:cs typeface="Times New Roman" panose="02020603050405020304" pitchFamily="34" charset="-120"/>
                                    </a:rPr>
                                    <m:t>0</m:t>
                                  </m:r>
                                </m:lim>
                              </m:limLow>
                              <m:f>
                                <m:fPr>
                                  <m:ctrlPr>
                                    <a:rPr lang="en-US" altLang="zh-CN" sz="2400" b="0" i="1" dirty="0">
                                      <a:solidFill>
                                        <a:schemeClr val="tx1"/>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chemeClr val="tx1"/>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chemeClr val="tx1"/>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chemeClr val="tx1"/>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baseline="-25000" dirty="0">
                                          <a:solidFill>
                                            <a:schemeClr val="tx1"/>
                                          </a:solidFill>
                                          <a:latin typeface="Cambria Math" panose="02040503050406030204" pitchFamily="18" charset="0"/>
                                          <a:ea typeface="微软雅黑" panose="020B0503020204020204" pitchFamily="34" charset="-122"/>
                                          <a:cs typeface="Times New Roman" panose="02020603050405020304" pitchFamily="34" charset="-120"/>
                                        </a:rPr>
                                        <m:t>1</m:t>
                                      </m:r>
                                    </m:e>
                                  </m:d>
                                  <m:r>
                                    <a:rPr lang="en-US" altLang="zh-CN" sz="2400" b="0" i="0" dirty="0">
                                      <a:solidFill>
                                        <a:schemeClr val="tx1"/>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chemeClr val="tx1"/>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chemeClr val="tx1"/>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chemeClr val="tx1"/>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chemeClr val="tx1"/>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chemeClr val="tx1"/>
                                              </a:solidFill>
                                              <a:latin typeface="Cambria Math" panose="02040503050406030204" pitchFamily="18" charset="0"/>
                                              <a:ea typeface="微软雅黑" panose="020B0503020204020204" pitchFamily="34" charset="-122"/>
                                              <a:cs typeface="Times New Roman" panose="02020603050405020304" pitchFamily="34" charset="-120"/>
                                            </a:rPr>
                                            <m:t>0</m:t>
                                          </m:r>
                                        </m:sub>
                                      </m:sSub>
                                    </m:e>
                                  </m:d>
                                </m:num>
                                <m:den>
                                  <m:r>
                                    <a:rPr lang="en-US" altLang="zh-CN" sz="2400" b="0" i="0" dirty="0">
                                      <a:solidFill>
                                        <a:schemeClr val="tx1"/>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baseline="-25000" dirty="0">
                                      <a:solidFill>
                                        <a:schemeClr val="tx1"/>
                                      </a:solidFill>
                                      <a:latin typeface="Cambria Math" panose="02040503050406030204" pitchFamily="18" charset="0"/>
                                      <a:ea typeface="微软雅黑" panose="020B0503020204020204" pitchFamily="34" charset="-122"/>
                                      <a:cs typeface="Times New Roman" panose="02020603050405020304" pitchFamily="34" charset="-120"/>
                                    </a:rPr>
                                    <m:t>1</m:t>
                                  </m:r>
                                  <m:r>
                                    <a:rPr lang="en-US" altLang="zh-CN" sz="2400" b="0" i="0" dirty="0">
                                      <a:solidFill>
                                        <a:schemeClr val="tx1"/>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chemeClr val="tx1"/>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baseline="-25000" dirty="0">
                                      <a:solidFill>
                                        <a:schemeClr val="tx1"/>
                                      </a:solidFill>
                                      <a:latin typeface="Cambria Math" panose="02040503050406030204" pitchFamily="18" charset="0"/>
                                      <a:ea typeface="微软雅黑" panose="020B0503020204020204" pitchFamily="34" charset="-122"/>
                                      <a:cs typeface="Times New Roman" panose="02020603050405020304" pitchFamily="34" charset="-120"/>
                                    </a:rPr>
                                    <m:t>0</m:t>
                                  </m:r>
                                </m:den>
                              </m:f>
                            </m:oMath>
                          </a14:m>
                          <a:r>
                            <a:rPr lang="en-US" altLang="zh-CN" sz="2400" b="0">
                              <a:latin typeface="Times New Roman" panose="02020603050405020304" pitchFamily="34" charset="0"/>
                              <a:ea typeface="微软雅黑" panose="020B0503020204020204" pitchFamily="34" charset="-122"/>
                              <a:cs typeface="Times New Roman" panose="02020603050405020304" pitchFamily="34" charset="0"/>
                            </a:rPr>
                            <a:t>=③</a:t>
                          </a:r>
                          <a:r>
                            <a:rPr lang="en-US" altLang="zh-CN" sz="2400" u="sng">
                              <a:latin typeface="Times New Roman" panose="02020603050405020304" pitchFamily="34" charset="0"/>
                              <a:ea typeface="微软雅黑" panose="020B0503020204020204" pitchFamily="34" charset="-122"/>
                              <a:cs typeface="Times New Roman" panose="02020603050405020304" pitchFamily="34" charset="0"/>
                              <a:sym typeface="+mn-ea"/>
                            </a:rPr>
                            <a:t>                              </a:t>
                          </a:r>
                          <a:r>
                            <a:rPr lang="en-US" altLang="zh-CN" sz="2400" b="0">
                              <a:latin typeface="Times New Roman" panose="02020603050405020304" pitchFamily="34" charset="0"/>
                              <a:ea typeface="微软雅黑" panose="020B0503020204020204" pitchFamily="34" charset="-122"/>
                              <a:cs typeface="Times New Roman" panose="02020603050405020304" pitchFamily="34" charset="0"/>
                            </a:rPr>
                            <a:t>. 一般地,如果一个函数</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2400" b="0">
                              <a:latin typeface="Times New Roman" panose="02020603050405020304" pitchFamily="34" charset="0"/>
                              <a:ea typeface="微软雅黑" panose="020B0503020204020204" pitchFamily="34" charset="-122"/>
                              <a:cs typeface="Times New Roman" panose="02020603050405020304" pitchFamily="34" charset="0"/>
                            </a:rPr>
                            <a:t>在区间(</a:t>
                          </a:r>
                          <a:r>
                            <a:rPr lang="en-US" altLang="zh-CN" sz="2400" b="0" i="1">
                              <a:latin typeface="Times New Roman" panose="02020603050405020304" pitchFamily="34" charset="0"/>
                              <a:ea typeface="微软雅黑" panose="020B0503020204020204" pitchFamily="34" charset="-122"/>
                              <a:cs typeface="Times New Roman" panose="02020603050405020304" pitchFamily="34" charset="0"/>
                            </a:rPr>
                            <a:t>a</a:t>
                          </a:r>
                          <a:r>
                            <a:rPr lang="en-US" altLang="zh-CN" sz="2400" b="0">
                              <a:latin typeface="Times New Roman" panose="02020603050405020304" pitchFamily="34" charset="0"/>
                              <a:ea typeface="微软雅黑" panose="020B0503020204020204" pitchFamily="34" charset="-122"/>
                              <a:cs typeface="Times New Roman" panose="02020603050405020304" pitchFamily="34" charset="0"/>
                            </a:rPr>
                            <a:t>,</a:t>
                          </a:r>
                          <a:r>
                            <a:rPr lang="en-US" altLang="zh-CN" sz="2400" b="0" i="1">
                              <a:latin typeface="Times New Roman" panose="02020603050405020304" pitchFamily="34" charset="0"/>
                              <a:ea typeface="微软雅黑" panose="020B0503020204020204" pitchFamily="34" charset="-122"/>
                              <a:cs typeface="Times New Roman" panose="02020603050405020304" pitchFamily="34" charset="0"/>
                            </a:rPr>
                            <a:t>b</a:t>
                          </a:r>
                          <a:r>
                            <a:rPr lang="en-US" altLang="zh-CN" sz="2400" b="0">
                              <a:latin typeface="Times New Roman" panose="02020603050405020304" pitchFamily="34" charset="0"/>
                              <a:ea typeface="微软雅黑" panose="020B0503020204020204" pitchFamily="34" charset="-122"/>
                              <a:cs typeface="Times New Roman" panose="02020603050405020304" pitchFamily="34" charset="0"/>
                            </a:rPr>
                            <a:t>)的每一点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2400" b="0">
                              <a:latin typeface="Times New Roman" panose="02020603050405020304" pitchFamily="34" charset="0"/>
                              <a:ea typeface="微软雅黑" panose="020B0503020204020204" pitchFamily="34" charset="-122"/>
                              <a:cs typeface="Times New Roman" panose="02020603050405020304" pitchFamily="34" charset="0"/>
                            </a:rPr>
                            <a:t>处都有导数</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2400" b="0">
                              <a:latin typeface="Times New Roman" panose="02020603050405020304" pitchFamily="34" charset="0"/>
                              <a:ea typeface="微软雅黑" panose="020B0503020204020204" pitchFamily="34" charset="-122"/>
                              <a:cs typeface="Times New Roman" panose="02020603050405020304" pitchFamily="34" charset="0"/>
                            </a:rPr>
                            <a:t>=④</a:t>
                          </a:r>
                          <a:r>
                            <a:rPr lang="en-US" altLang="zh-CN" sz="2400" u="sng">
                              <a:latin typeface="Times New Roman" panose="02020603050405020304" pitchFamily="34" charset="0"/>
                              <a:ea typeface="微软雅黑" panose="020B0503020204020204" pitchFamily="34" charset="-122"/>
                              <a:cs typeface="Times New Roman" panose="02020603050405020304" pitchFamily="34" charset="0"/>
                              <a:sym typeface="+mn-ea"/>
                            </a:rPr>
                            <a:t>                              </a:t>
                          </a:r>
                          <a:r>
                            <a:rPr lang="en-US" altLang="zh-CN" sz="2400" b="0">
                              <a:latin typeface="Times New Roman" panose="02020603050405020304" pitchFamily="34" charset="0"/>
                              <a:ea typeface="微软雅黑" panose="020B0503020204020204" pitchFamily="34" charset="-122"/>
                              <a:cs typeface="Times New Roman" panose="02020603050405020304" pitchFamily="34" charset="0"/>
                            </a:rPr>
                            <a:t>,那么 </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2400" b="0">
                              <a:latin typeface="Times New Roman" panose="02020603050405020304" pitchFamily="34" charset="0"/>
                              <a:ea typeface="微软雅黑" panose="020B0503020204020204" pitchFamily="34" charset="-122"/>
                              <a:cs typeface="Times New Roman" panose="02020603050405020304" pitchFamily="34" charset="0"/>
                            </a:rPr>
                            <a:t>是关于</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2400" b="0">
                              <a:latin typeface="Times New Roman" panose="02020603050405020304" pitchFamily="34" charset="0"/>
                              <a:ea typeface="微软雅黑" panose="020B0503020204020204" pitchFamily="34" charset="-122"/>
                              <a:cs typeface="Times New Roman" panose="02020603050405020304" pitchFamily="34" charset="0"/>
                            </a:rPr>
                            <a:t>的函数,称</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2400" b="0">
                              <a:latin typeface="Times New Roman" panose="02020603050405020304" pitchFamily="34" charset="0"/>
                              <a:ea typeface="微软雅黑" panose="020B0503020204020204" pitchFamily="34" charset="-122"/>
                              <a:cs typeface="Times New Roman" panose="02020603050405020304" pitchFamily="34" charset="0"/>
                            </a:rPr>
                            <a:t>为</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2400" b="0">
                              <a:latin typeface="Times New Roman" panose="02020603050405020304" pitchFamily="34" charset="0"/>
                              <a:ea typeface="微软雅黑" panose="020B0503020204020204" pitchFamily="34" charset="-122"/>
                              <a:cs typeface="Times New Roman" panose="02020603050405020304" pitchFamily="34" charset="0"/>
                            </a:rPr>
                            <a:t>的导函数,简称为导数,有时也将导数记作⑤</a:t>
                          </a:r>
                          <a:r>
                            <a:rPr lang="en-US" altLang="zh-CN" sz="2400">
                              <a:solidFill>
                                <a:srgbClr val="000000"/>
                              </a:solidFill>
                              <a:latin typeface="宋体" panose="02010600030101010101" pitchFamily="2" charset="-122"/>
                              <a:ea typeface="宋体" panose="02010600030101010101" pitchFamily="2" charset="-122"/>
                              <a:cs typeface="宋体" panose="02010600030101010101" pitchFamily="34" charset="-120"/>
                              <a:sym typeface="+mn-ea"/>
                            </a:rPr>
                            <a:t>_____</a:t>
                          </a:r>
                          <a:endParaRPr lang="en-US" altLang="zh-CN" sz="2400" b="0">
                            <a:latin typeface="Times New Roman" panose="02020603050405020304" pitchFamily="34" charset="0"/>
                            <a:ea typeface="微软雅黑" panose="020B0503020204020204" pitchFamily="34" charset="-122"/>
                            <a:cs typeface="Times New Roman" panose="02020603050405020304" pitchFamily="34" charset="0"/>
                          </a:endParaRPr>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861820">
                    <a:tc>
                      <a:txBody>
                        <a:bodyPr/>
                        <a:lstStyle/>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几</a:t>
                          </a:r>
                        </a:p>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何</a:t>
                          </a:r>
                        </a:p>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意</a:t>
                          </a:r>
                        </a:p>
                        <a:p>
                          <a:pPr marL="0" lv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义</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indent="0" algn="l"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函数</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在</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处的导数</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的几何意义是曲线</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在点</a:t>
                          </a:r>
                        </a:p>
                        <a:p>
                          <a:pPr marL="0" indent="0" algn="l" latinLnBrk="1" hangingPunct="0">
                            <a:lnSpc>
                              <a:spcPct val="130000"/>
                            </a:lnSpc>
                          </a:pP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e>
                                  </m:d>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处的切线的斜率</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𝑘</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即⑥</a:t>
                          </a:r>
                          <a:r>
                            <a:rPr lang="en-US" altLang="zh-CN" sz="2400" i="0">
                              <a:solidFill>
                                <a:srgbClr val="000000"/>
                              </a:solidFill>
                              <a:latin typeface="宋体" panose="02010600030101010101" pitchFamily="2" charset="-122"/>
                              <a:ea typeface="宋体" panose="02010600030101010101" pitchFamily="2" charset="-122"/>
                              <a:cs typeface="宋体" panose="02010600030101010101" pitchFamily="34" charset="-120"/>
                            </a:rPr>
                            <a:t>___________</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，切线的方程为</a:t>
                          </a:r>
                        </a:p>
                        <a:p>
                          <a:pPr marL="0" lvl="0" indent="0"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⑦</a:t>
                          </a:r>
                          <a:r>
                            <a:rPr lang="en-US" altLang="zh-CN" sz="2400" i="0">
                              <a:solidFill>
                                <a:srgbClr val="000000"/>
                              </a:solidFill>
                              <a:latin typeface="宋体" panose="02010600030101010101" pitchFamily="2" charset="-122"/>
                              <a:ea typeface="宋体" panose="02010600030101010101" pitchFamily="2" charset="-122"/>
                              <a:cs typeface="宋体" panose="02010600030101010101" pitchFamily="34" charset="-120"/>
                            </a:rPr>
                            <a:t>____________________________</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mc:Choice>
        <mc:Fallback xmlns="">
          <p:graphicFrame>
            <p:nvGraphicFramePr>
              <p:cNvPr id="7" name="P_6_BD#1e59cacc9?colgroup=1,34&amp;vbadefaultcenterpage=1&amp;parentnodeid=dc9f18853&amp;vbahtmlprocessed=1&amp;bbb=1&amp;hasbroken=1"/>
              <p:cNvGraphicFramePr>
                <a:graphicFrameLocks noGrp="1"/>
              </p:cNvGraphicFramePr>
              <p:nvPr/>
            </p:nvGraphicFramePr>
            <p:xfrm>
              <a:off x="502920" y="2079848"/>
              <a:ext cx="11174095" cy="4260215"/>
            </p:xfrm>
            <a:graphic>
              <a:graphicData uri="http://schemas.openxmlformats.org/drawingml/2006/table">
                <a:tbl>
                  <a:tblPr/>
                  <a:tblGrid>
                    <a:gridCol w="466344"/>
                    <a:gridCol w="10707624"/>
                  </a:tblGrid>
                  <a:tr h="2360295">
                    <a:tc>
                      <a:txBody>
                        <a:bodyPr/>
                        <a:lstStyle/>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定</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lv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义</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7"/>
                        </a:blipFill>
                      </a:tcPr>
                    </a:tc>
                  </a:tr>
                  <a:tr h="1899920">
                    <a:tc>
                      <a:txBody>
                        <a:bodyPr/>
                        <a:lstStyle/>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几</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何</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意</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lv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义</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7"/>
                        </a:blipFill>
                      </a:tcPr>
                    </a:tc>
                  </a:tr>
                </a:tbl>
              </a:graphicData>
            </a:graphic>
          </p:graphicFrame>
        </mc:Fallback>
      </mc:AlternateContent>
      <mc:AlternateContent xmlns:mc="http://schemas.openxmlformats.org/markup-compatibility/2006" xmlns:a14="http://schemas.microsoft.com/office/drawing/2010/main">
        <mc:Choice Requires="a14">
          <p:sp>
            <p:nvSpPr>
              <p:cNvPr id="4" name="P_6_AN.3_1#1e59cacc9.blank?vbadefaultcenterpage=1&amp;parentnodeid=dc9f18853&amp;vbapositionanswer=3&amp;vbahtmlprocessed=1&amp;bbb=1"/>
              <p:cNvSpPr/>
              <p:nvPr/>
            </p:nvSpPr>
            <p:spPr>
              <a:xfrm>
                <a:off x="10838044" y="2079911"/>
                <a:ext cx="956374" cy="355600"/>
              </a:xfrm>
              <a:prstGeom prst="rect">
                <a:avLst/>
              </a:prstGeom>
              <a:noFill/>
            </p:spPr>
            <p:txBody>
              <a:bodyPr wrap="none" lIns="0" tIns="0" rIns="0" bIns="0" rtlCol="0" anchor="t"/>
              <a:lstStyle/>
              <a:p>
                <a:pPr algn="ctr" latinLnBrk="1">
                  <a:lnSpc>
                    <a:spcPts val="2815"/>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xmlns="">
          <p:sp>
            <p:nvSpPr>
              <p:cNvPr id="4" name="P_6_AN.3_1#1e59cacc9.blank?vbadefaultcenterpage=1&amp;parentnodeid=dc9f18853&amp;vbapositionanswer=3&amp;vbahtmlprocessed=1&amp;bbb=1"/>
              <p:cNvSpPr>
                <a:spLocks noRot="1" noChangeAspect="1" noMove="1" noResize="1" noEditPoints="1" noAdjustHandles="1" noChangeArrowheads="1" noChangeShapeType="1" noTextEdit="1"/>
              </p:cNvSpPr>
              <p:nvPr/>
            </p:nvSpPr>
            <p:spPr>
              <a:xfrm>
                <a:off x="10838044" y="2079911"/>
                <a:ext cx="956374" cy="355600"/>
              </a:xfrm>
              <a:prstGeom prst="rect">
                <a:avLst/>
              </a:prstGeom>
              <a:blipFill rotWithShape="1">
                <a:blip r:embed="rId8"/>
                <a:stretch>
                  <a:fillRect l="-52" t="-80" r="59" b="-4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P_6_AN.5_1#1e59cacc9.blank?vbadefaultcenterpage=1&amp;parentnodeid=dc9f18853&amp;vbapositionanswer=5&amp;vbahtmlprocessed=1&amp;rh=48.6"/>
              <p:cNvSpPr/>
              <p:nvPr/>
            </p:nvSpPr>
            <p:spPr>
              <a:xfrm>
                <a:off x="5572751" y="2614327"/>
                <a:ext cx="2567432" cy="572770"/>
              </a:xfrm>
              <a:prstGeom prst="rect">
                <a:avLst/>
              </a:prstGeom>
              <a:noFill/>
            </p:spPr>
            <p:txBody>
              <a:bodyPr wrap="none" lIns="0" tIns="0" rIns="0" bIns="0" rtlCol="0" anchor="t"/>
              <a:lstStyle/>
              <a:p>
                <a:pPr algn="ctr" latinLnBrk="1">
                  <a:lnSpc>
                    <a:spcPts val="4540"/>
                  </a:lnSpc>
                </a:pPr>
                <a14:m>
                  <m:oMath xmlns:m="http://schemas.openxmlformats.org/officeDocument/2006/math">
                    <m:limLow>
                      <m:limLow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limLowPr>
                      <m:e>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lim</m:t>
                        </m:r>
                      </m:e>
                      <m:lim>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Δ</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lim>
                    </m:limLow>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Δ</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e>
                        </m:d>
                      </m:num>
                      <m:den>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Δ</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xmlns="">
          <p:sp>
            <p:nvSpPr>
              <p:cNvPr id="9" name="P_6_AN.5_1#1e59cacc9.blank?vbadefaultcenterpage=1&amp;parentnodeid=dc9f18853&amp;vbapositionanswer=5&amp;vbahtmlprocessed=1&amp;rh=48.6"/>
              <p:cNvSpPr>
                <a:spLocks noRot="1" noChangeAspect="1" noMove="1" noResize="1" noEditPoints="1" noAdjustHandles="1" noChangeArrowheads="1" noChangeShapeType="1" noTextEdit="1"/>
              </p:cNvSpPr>
              <p:nvPr/>
            </p:nvSpPr>
            <p:spPr>
              <a:xfrm>
                <a:off x="5572751" y="2614327"/>
                <a:ext cx="2567432" cy="572770"/>
              </a:xfrm>
              <a:prstGeom prst="rect">
                <a:avLst/>
              </a:prstGeom>
              <a:blipFill rotWithShape="1">
                <a:blip r:embed="rId9"/>
                <a:stretch>
                  <a:fillRect l="-24" t="-6" r="5" b="-6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P_6_AN.6_1#1e59cacc9.blank?vbadefaultcenterpage=1&amp;parentnodeid=dc9f18853&amp;vbapositionanswer=6&amp;vbahtmlprocessed=1&amp;bbb=1"/>
              <p:cNvSpPr/>
              <p:nvPr/>
            </p:nvSpPr>
            <p:spPr>
              <a:xfrm>
                <a:off x="6096626" y="5183029"/>
                <a:ext cx="1662176" cy="355600"/>
              </a:xfrm>
              <a:prstGeom prst="rect">
                <a:avLst/>
              </a:prstGeom>
              <a:noFill/>
            </p:spPr>
            <p:txBody>
              <a:bodyPr wrap="none" lIns="0" tIns="0" rIns="0" bIns="0" rtlCol="0" anchor="t"/>
              <a:lstStyle/>
              <a:p>
                <a:pPr algn="ctr" latinLnBrk="1">
                  <a:lnSpc>
                    <a:spcPts val="2815"/>
                  </a:lnSpc>
                </a:pP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xmlns="">
          <p:sp>
            <p:nvSpPr>
              <p:cNvPr id="10" name="P_6_AN.6_1#1e59cacc9.blank?vbadefaultcenterpage=1&amp;parentnodeid=dc9f18853&amp;vbapositionanswer=6&amp;vbahtmlprocessed=1&amp;bbb=1"/>
              <p:cNvSpPr>
                <a:spLocks noRot="1" noChangeAspect="1" noMove="1" noResize="1" noEditPoints="1" noAdjustHandles="1" noChangeArrowheads="1" noChangeShapeType="1" noTextEdit="1"/>
              </p:cNvSpPr>
              <p:nvPr/>
            </p:nvSpPr>
            <p:spPr>
              <a:xfrm>
                <a:off x="6096626" y="5183029"/>
                <a:ext cx="1662176" cy="355600"/>
              </a:xfrm>
              <a:prstGeom prst="rect">
                <a:avLst/>
              </a:prstGeom>
              <a:blipFill rotWithShape="1">
                <a:blip r:embed="rId10"/>
                <a:stretch>
                  <a:fillRect l="-38" t="-45" r="22" b="-4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P_6_AN.7_1#1e59cacc9.blank?vbadefaultcenterpage=1&amp;parentnodeid=dc9f18853&amp;vbapositionanswer=7&amp;vbahtmlprocessed=1&amp;bbb=1"/>
              <p:cNvSpPr/>
              <p:nvPr/>
            </p:nvSpPr>
            <p:spPr>
              <a:xfrm>
                <a:off x="1523864" y="5683663"/>
                <a:ext cx="3928682" cy="355600"/>
              </a:xfrm>
              <a:prstGeom prst="rect">
                <a:avLst/>
              </a:prstGeom>
              <a:noFill/>
            </p:spPr>
            <p:txBody>
              <a:bodyPr wrap="none" lIns="0" tIns="0" rIns="0" bIns="0" rtlCol="0" anchor="t"/>
              <a:lstStyle/>
              <a:p>
                <a:pPr algn="ctr" latinLnBrk="1">
                  <a:lnSpc>
                    <a:spcPts val="2815"/>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xmlns="">
          <p:sp>
            <p:nvSpPr>
              <p:cNvPr id="11" name="P_6_AN.7_1#1e59cacc9.blank?vbadefaultcenterpage=1&amp;parentnodeid=dc9f18853&amp;vbapositionanswer=7&amp;vbahtmlprocessed=1&amp;bbb=1"/>
              <p:cNvSpPr>
                <a:spLocks noRot="1" noChangeAspect="1" noMove="1" noResize="1" noEditPoints="1" noAdjustHandles="1" noChangeArrowheads="1" noChangeShapeType="1" noTextEdit="1"/>
              </p:cNvSpPr>
              <p:nvPr/>
            </p:nvSpPr>
            <p:spPr>
              <a:xfrm>
                <a:off x="1523864" y="5683663"/>
                <a:ext cx="3928682" cy="355600"/>
              </a:xfrm>
              <a:prstGeom prst="rect">
                <a:avLst/>
              </a:prstGeom>
              <a:blipFill rotWithShape="1">
                <a:blip r:embed="rId11"/>
                <a:stretch>
                  <a:fillRect l="-13" t="-116" r="11" b="-420"/>
                </a:stretch>
              </a:blipFill>
            </p:spPr>
            <p:txBody>
              <a:bodyPr/>
              <a:lstStyle/>
              <a:p>
                <a:r>
                  <a:rPr lang="zh-CN" altLang="en-US">
                    <a:noFill/>
                  </a:rPr>
                  <a:t> </a:t>
                </a:r>
              </a:p>
            </p:txBody>
          </p:sp>
        </mc:Fallback>
      </mc:AlternateContent>
      <p:sp>
        <p:nvSpPr>
          <p:cNvPr id="12" name="文本框 11"/>
          <p:cNvSpPr txBox="1"/>
          <p:nvPr/>
        </p:nvSpPr>
        <p:spPr>
          <a:xfrm>
            <a:off x="8103235" y="2079625"/>
            <a:ext cx="866775" cy="460375"/>
          </a:xfrm>
          <a:prstGeom prst="rect">
            <a:avLst/>
          </a:prstGeom>
          <a:noFill/>
        </p:spPr>
        <p:txBody>
          <a:bodyPr wrap="square" rtlCol="0">
            <a:spAutoFit/>
          </a:bodyPr>
          <a:lstStyle/>
          <a:p>
            <a:r>
              <a:rPr lang="en-US" altLang="zh-CN" sz="2400">
                <a:solidFill>
                  <a:srgbClr val="FF0000"/>
                </a:solidFill>
                <a:latin typeface="Times New Roman" panose="02020603050405020304" pitchFamily="34" charset="0"/>
                <a:ea typeface="微软雅黑" panose="020B0503020204020204" pitchFamily="34" charset="-122"/>
                <a:cs typeface="Times New Roman" panose="02020603050405020304" pitchFamily="34" charset="0"/>
                <a:sym typeface="+mn-ea"/>
              </a:rPr>
              <a:t>导数</a:t>
            </a:r>
          </a:p>
        </p:txBody>
      </p:sp>
      <mc:AlternateContent xmlns:mc="http://schemas.openxmlformats.org/markup-compatibility/2006" xmlns:a14="http://schemas.microsoft.com/office/drawing/2010/main">
        <mc:Choice Requires="a14">
          <p:sp>
            <p:nvSpPr>
              <p:cNvPr id="13" name="P_6_AN.5_1#1e59cacc9.blank?vbadefaultcenterpage=1&amp;parentnodeid=dc9f18853&amp;vbapositionanswer=5&amp;vbahtmlprocessed=1&amp;rh=48.6"/>
              <p:cNvSpPr/>
              <p:nvPr>
                <p:custDataLst>
                  <p:tags r:id="rId1"/>
                </p:custDataLst>
              </p:nvPr>
            </p:nvSpPr>
            <p:spPr>
              <a:xfrm>
                <a:off x="7098656" y="3187097"/>
                <a:ext cx="2567432" cy="572770"/>
              </a:xfrm>
              <a:prstGeom prst="rect">
                <a:avLst/>
              </a:prstGeom>
              <a:noFill/>
            </p:spPr>
            <p:txBody>
              <a:bodyPr wrap="none" lIns="0" tIns="0" rIns="0" bIns="0" rtlCol="0" anchor="t"/>
              <a:lstStyle/>
              <a:p>
                <a:pPr algn="ctr" latinLnBrk="1">
                  <a:lnSpc>
                    <a:spcPts val="4540"/>
                  </a:lnSpc>
                </a:pPr>
                <a14:m>
                  <m:oMath xmlns:m="http://schemas.openxmlformats.org/officeDocument/2006/math">
                    <m:limLow>
                      <m:limLow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limLowPr>
                      <m:e>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lim</m:t>
                        </m:r>
                      </m:e>
                      <m:lim>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Δ</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lim>
                    </m:limLow>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Δ</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num>
                      <m:den>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Δ</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xmlns="">
          <p:sp>
            <p:nvSpPr>
              <p:cNvPr id="13" name="P_6_AN.5_1#1e59cacc9.blank?vbadefaultcenterpage=1&amp;parentnodeid=dc9f18853&amp;vbapositionanswer=5&amp;vbahtmlprocessed=1&amp;rh=48.6"/>
              <p:cNvSpPr>
                <a:spLocks noRot="1" noChangeAspect="1" noMove="1" noResize="1" noEditPoints="1" noAdjustHandles="1" noChangeArrowheads="1" noChangeShapeType="1" noTextEdit="1"/>
              </p:cNvSpPr>
              <p:nvPr>
                <p:custDataLst>
                  <p:tags r:id="rId12"/>
                </p:custDataLst>
              </p:nvPr>
            </p:nvSpPr>
            <p:spPr>
              <a:xfrm>
                <a:off x="7098656" y="3187097"/>
                <a:ext cx="2567432" cy="572770"/>
              </a:xfrm>
              <a:prstGeom prst="rect">
                <a:avLst/>
              </a:prstGeom>
              <a:blipFill rotWithShape="1">
                <a:blip r:embed="rId13"/>
                <a:stretch>
                  <a:fillRect l="-24" t="-6" r="5" b="-660"/>
                </a:stretch>
              </a:blipFill>
            </p:spPr>
            <p:txBody>
              <a:bodyPr/>
              <a:lstStyle/>
              <a:p>
                <a:r>
                  <a:rPr lang="zh-CN" altLang="en-US">
                    <a:noFill/>
                  </a:rPr>
                  <a:t> </a:t>
                </a:r>
              </a:p>
            </p:txBody>
          </p:sp>
        </mc:Fallback>
      </mc:AlternateContent>
      <p:sp>
        <p:nvSpPr>
          <p:cNvPr id="14" name="P_6_AN.3_1#1e59cacc9.blank?vbadefaultcenterpage=1&amp;parentnodeid=dc9f18853&amp;vbapositionanswer=3&amp;vbahtmlprocessed=1&amp;bbb=1"/>
          <p:cNvSpPr/>
          <p:nvPr>
            <p:custDataLst>
              <p:tags r:id="rId2"/>
            </p:custDataLst>
          </p:nvPr>
        </p:nvSpPr>
        <p:spPr>
          <a:xfrm>
            <a:off x="10626725" y="3827780"/>
            <a:ext cx="695960" cy="355600"/>
          </a:xfrm>
          <a:prstGeom prst="rect">
            <a:avLst/>
          </a:prstGeom>
          <a:noFill/>
        </p:spPr>
        <p:txBody>
          <a:bodyPr wrap="none" lIns="0" tIns="0" rIns="0" bIns="0" rtlCol="0" anchor="t"/>
          <a:lstStyle/>
          <a:p>
            <a:pPr algn="ctr" latinLnBrk="1">
              <a:lnSpc>
                <a:spcPts val="2815"/>
              </a:lnSpc>
            </a:pPr>
            <a:r>
              <a:rPr lang="en-US" altLang="zh-CN" sz="2400" i="1">
                <a:solidFill>
                  <a:srgbClr val="FF0000"/>
                </a:solidFill>
                <a:latin typeface="Times New Roman" panose="02020603050405020304" pitchFamily="34" charset="0"/>
                <a:ea typeface="微软雅黑" panose="020B0503020204020204" pitchFamily="34" charset="-122"/>
                <a:cs typeface="Times New Roman" panose="02020603050405020304" pitchFamily="34" charset="0"/>
                <a:sym typeface="+mn-ea"/>
              </a:rPr>
              <a:t>y</a:t>
            </a:r>
            <a:r>
              <a:rPr lang="en-US" altLang="zh-CN" sz="2400">
                <a:solidFill>
                  <a:srgbClr val="FF0000"/>
                </a:solidFill>
                <a:latin typeface="Times New Roman" panose="02020603050405020304" pitchFamily="34" charset="0"/>
                <a:ea typeface="微软雅黑" panose="020B0503020204020204" pitchFamily="34" charset="-122"/>
                <a:cs typeface="Times New Roman" panose="02020603050405020304" pitchFamily="34" charset="0"/>
                <a:sym typeface="+mn-ea"/>
              </a:rPr>
              <a:t>'</a:t>
            </a:r>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wipe(left)">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xEl>
                                              <p:pRg st="0" end="0"/>
                                            </p:txEl>
                                          </p:spTgt>
                                        </p:tgtEl>
                                        <p:attrNameLst>
                                          <p:attrName>style.visibility</p:attrName>
                                        </p:attrNameLst>
                                      </p:cBhvr>
                                      <p:to>
                                        <p:strVal val="visible"/>
                                      </p:to>
                                    </p:set>
                                    <p:animEffect transition="in" filter="wipe(left)">
                                      <p:cBhvr>
                                        <p:cTn id="22" dur="500"/>
                                        <p:tgtEl>
                                          <p:spTgt spid="1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animEffect transition="in" filter="wipe(left)">
                                      <p:cBhvr>
                                        <p:cTn id="27" dur="500"/>
                                        <p:tgtEl>
                                          <p:spTgt spid="1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xEl>
                                              <p:pRg st="0" end="0"/>
                                            </p:txEl>
                                          </p:spTgt>
                                        </p:tgtEl>
                                        <p:attrNameLst>
                                          <p:attrName>style.visibility</p:attrName>
                                        </p:attrNameLst>
                                      </p:cBhvr>
                                      <p:to>
                                        <p:strVal val="visible"/>
                                      </p:to>
                                    </p:set>
                                    <p:animEffect transition="in" filter="wipe(left)">
                                      <p:cBhvr>
                                        <p:cTn id="32" dur="500"/>
                                        <p:tgtEl>
                                          <p:spTgt spid="10">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
                                            <p:txEl>
                                              <p:pRg st="0" end="0"/>
                                            </p:txEl>
                                          </p:spTgt>
                                        </p:tgtEl>
                                        <p:attrNameLst>
                                          <p:attrName>style.visibility</p:attrName>
                                        </p:attrNameLst>
                                      </p:cBhvr>
                                      <p:to>
                                        <p:strVal val="visible"/>
                                      </p:to>
                                    </p:set>
                                    <p:animEffect transition="in" filter="wipe(left)">
                                      <p:cBhvr>
                                        <p:cTn id="3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9" grpId="0" build="p" animBg="1"/>
      <p:bldP spid="10" grpId="0" build="p" animBg="1"/>
      <p:bldP spid="11" grpId="0" build="p" animBg="1"/>
      <p:bldP spid="12" grpId="0"/>
      <p:bldP spid="13" grpId="0" build="p" animBg="1"/>
      <p:bldP spid="14" grpId="0"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_5_BD#5171c2607?vbadefaultcenterpage=1&amp;parentnodeid=1d36d7e7d&amp;vbahtmlprocessed=1"/>
          <p:cNvSpPr/>
          <p:nvPr/>
        </p:nvSpPr>
        <p:spPr>
          <a:xfrm>
            <a:off x="502920" y="756000"/>
            <a:ext cx="11183112" cy="949960"/>
          </a:xfrm>
          <a:prstGeom prst="rect">
            <a:avLst/>
          </a:prstGeom>
          <a:noFill/>
        </p:spPr>
        <p:txBody>
          <a:bodyPr wrap="square" lIns="0" tIns="0" rIns="0" bIns="0" rtlCol="0" anchor="t"/>
          <a:lstStyle/>
          <a:p>
            <a:pPr algn="l" latinLnBrk="1">
              <a:lnSpc>
                <a:spcPct val="150000"/>
              </a:lnSpc>
            </a:pPr>
            <a:r>
              <a:rPr lang="en-US" altLang="zh-CN" sz="26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二、基本初等函数的导数公式</a:t>
            </a:r>
            <a:endParaRPr lang="en-US" altLang="zh-CN" sz="2600" dirty="0"/>
          </a:p>
        </p:txBody>
      </p:sp>
      <mc:AlternateContent xmlns:mc="http://schemas.openxmlformats.org/markup-compatibility/2006" xmlns:a14="http://schemas.microsoft.com/office/drawing/2010/main">
        <mc:Choice Requires="a14">
          <p:graphicFrame>
            <p:nvGraphicFramePr>
              <p:cNvPr id="8" name="P_6_BD#341d65381?colgroup=19,16&amp;vbadefaultcenterpage=1&amp;parentnodeid=5171c2607&amp;vbahtmlprocessed=1"/>
              <p:cNvGraphicFramePr>
                <a:graphicFrameLocks noGrp="1"/>
              </p:cNvGraphicFramePr>
              <p:nvPr/>
            </p:nvGraphicFramePr>
            <p:xfrm>
              <a:off x="502920" y="1419448"/>
              <a:ext cx="11146536" cy="4665537"/>
            </p:xfrm>
            <a:graphic>
              <a:graphicData uri="http://schemas.openxmlformats.org/drawingml/2006/table">
                <a:tbl>
                  <a:tblPr/>
                  <a:tblGrid>
                    <a:gridCol w="6025896">
                      <a:extLst>
                        <a:ext uri="{9D8B030D-6E8A-4147-A177-3AD203B41FA5}">
                          <a16:colId xmlns:a16="http://schemas.microsoft.com/office/drawing/2014/main" val="20000"/>
                        </a:ext>
                      </a:extLst>
                    </a:gridCol>
                    <a:gridCol w="5120640">
                      <a:extLst>
                        <a:ext uri="{9D8B030D-6E8A-4147-A177-3AD203B41FA5}">
                          <a16:colId xmlns:a16="http://schemas.microsoft.com/office/drawing/2014/main" val="20001"/>
                        </a:ext>
                      </a:extLst>
                    </a:gridCol>
                  </a:tblGrid>
                  <a:tr h="435356">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基本初等函数</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导函数</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29133">
                    <a:tc>
                      <a:txBody>
                        <a:bodyPr/>
                        <a:lstStyle/>
                        <a:p>
                          <a:pPr algn="ctr" latinLnBrk="1" hangingPunct="0">
                            <a:lnSpc>
                              <a:spcPct val="130000"/>
                            </a:lnSpc>
                          </a:pP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𝑐</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𝑐</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为常数</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31165">
                    <a:tc>
                      <a:txBody>
                        <a:bodyPr/>
                        <a:lstStyle/>
                        <a:p>
                          <a:pPr algn="ctr" latinLnBrk="1" hangingPunct="0">
                            <a:lnSpc>
                              <a:spcPct val="130000"/>
                            </a:lnSpc>
                          </a:pP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𝛼</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𝛼</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1" i="1" dirty="0">
                                  <a:solidFill>
                                    <a:srgbClr val="000000"/>
                                  </a:solidFill>
                                  <a:latin typeface="Cambria Math" panose="02040503050406030204" pitchFamily="18" charset="0"/>
                                </a:rPr>
                                <m:t>𝐐</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且</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𝛼</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⑧</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i="0">
                              <a:solidFill>
                                <a:srgbClr val="000000"/>
                              </a:solidFill>
                              <a:latin typeface="宋体" panose="02010600030101010101" pitchFamily="2" charset="-122"/>
                              <a:ea typeface="宋体" panose="02010600030101010101" pitchFamily="2" charset="-122"/>
                              <a:cs typeface="宋体" panose="02010600030101010101" pitchFamily="34" charset="-120"/>
                            </a:rPr>
                            <a:t>_______</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16116">
                    <a:tc>
                      <a:txBody>
                        <a:bodyPr/>
                        <a:lstStyle/>
                        <a:p>
                          <a:pPr algn="ctr" latinLnBrk="1" hangingPunct="0">
                            <a:lnSpc>
                              <a:spcPct val="130000"/>
                            </a:lnSpc>
                          </a:pP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sin</m:t>
                              </m:r>
                              <m:r>
                                <m:rPr>
                                  <m:nor/>
                                </m:rP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cos</m:t>
                              </m:r>
                              <m:r>
                                <m:rPr>
                                  <m:nor/>
                                </m:rP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31165">
                    <a:tc>
                      <a:txBody>
                        <a:bodyPr/>
                        <a:lstStyle/>
                        <a:p>
                          <a:pPr algn="ctr" latinLnBrk="1" hangingPunct="0">
                            <a:lnSpc>
                              <a:spcPct val="130000"/>
                            </a:lnSpc>
                          </a:pP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cos</m:t>
                              </m:r>
                              <m:r>
                                <m:rPr>
                                  <m:nor/>
                                </m:rP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⑨</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i="0">
                              <a:solidFill>
                                <a:srgbClr val="000000"/>
                              </a:solidFill>
                              <a:latin typeface="宋体" panose="02010600030101010101" pitchFamily="2" charset="-122"/>
                              <a:ea typeface="宋体" panose="02010600030101010101" pitchFamily="2" charset="-122"/>
                              <a:cs typeface="宋体" panose="02010600030101010101" pitchFamily="34" charset="-120"/>
                            </a:rPr>
                            <a:t>_______</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31165">
                    <a:tc>
                      <a:txBody>
                        <a:bodyPr/>
                        <a:lstStyle/>
                        <a:p>
                          <a:pPr algn="ctr" latinLnBrk="1" hangingPunct="0">
                            <a:lnSpc>
                              <a:spcPct val="130000"/>
                            </a:lnSpc>
                          </a:pP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&gt;0</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且</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⑩</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i="0">
                              <a:solidFill>
                                <a:srgbClr val="000000"/>
                              </a:solidFill>
                              <a:latin typeface="宋体" panose="02010600030101010101" pitchFamily="2" charset="-122"/>
                              <a:ea typeface="宋体" panose="02010600030101010101" pitchFamily="2" charset="-122"/>
                              <a:cs typeface="宋体" panose="02010600030101010101" pitchFamily="34" charset="-120"/>
                            </a:rPr>
                            <a:t>_______</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31165">
                    <a:tc>
                      <a:txBody>
                        <a:bodyPr/>
                        <a:lstStyle/>
                        <a:p>
                          <a:pPr algn="ctr" latinLnBrk="1" hangingPunct="0">
                            <a:lnSpc>
                              <a:spcPct val="130000"/>
                            </a:lnSpc>
                          </a:pP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e</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sup>
                              </m:sSup>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⑪</a:t>
                          </a:r>
                          <a:r>
                            <a:rPr lang="en-US" altLang="zh-CN" sz="2400" i="0">
                              <a:solidFill>
                                <a:srgbClr val="000000"/>
                              </a:solidFill>
                              <a:latin typeface="宋体" panose="02010600030101010101" pitchFamily="2" charset="-122"/>
                              <a:ea typeface="宋体" panose="02010600030101010101" pitchFamily="2" charset="-122"/>
                              <a:cs typeface="宋体" panose="02010600030101010101" pitchFamily="34" charset="-120"/>
                            </a:rPr>
                            <a:t>____</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635191">
                    <a:tc>
                      <a:txBody>
                        <a:bodyPr/>
                        <a:lstStyle/>
                        <a:p>
                          <a:pPr algn="ctr" latinLnBrk="1" hangingPunct="0">
                            <a:lnSpc>
                              <a:spcPct val="130000"/>
                            </a:lnSpc>
                          </a:pP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log</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&gt;0</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且</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ln</m:t>
                                  </m:r>
                                  <m:r>
                                    <m:rPr>
                                      <m:nor/>
                                    </m:rP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635191">
                    <a:tc>
                      <a:txBody>
                        <a:bodyPr/>
                        <a:lstStyle/>
                        <a:p>
                          <a:pPr algn="ctr" latinLnBrk="1" hangingPunct="0">
                            <a:lnSpc>
                              <a:spcPct val="130000"/>
                            </a:lnSpc>
                          </a:pP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ln</m:t>
                              </m:r>
                              <m:r>
                                <m:rPr>
                                  <m:nor/>
                                </m:rP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mc:Choice>
        <mc:Fallback xmlns="">
          <p:graphicFrame>
            <p:nvGraphicFramePr>
              <p:cNvPr id="8" name="P_6_BD#341d65381?colgroup=19,16&amp;vbadefaultcenterpage=1&amp;parentnodeid=5171c2607&amp;vbahtmlprocessed=1"/>
              <p:cNvGraphicFramePr>
                <a:graphicFrameLocks noGrp="1"/>
              </p:cNvGraphicFramePr>
              <p:nvPr/>
            </p:nvGraphicFramePr>
            <p:xfrm>
              <a:off x="502920" y="1419448"/>
              <a:ext cx="11146536" cy="4275647"/>
            </p:xfrm>
            <a:graphic>
              <a:graphicData uri="http://schemas.openxmlformats.org/drawingml/2006/table">
                <a:tbl>
                  <a:tblPr/>
                  <a:tblGrid>
                    <a:gridCol w="6025896"/>
                    <a:gridCol w="5120640"/>
                  </a:tblGrid>
                  <a:tr h="435356">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基本初等函数</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导函数</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74980">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3"/>
                        </a:blipFill>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3"/>
                        </a:blipFill>
                      </a:tcPr>
                    </a:tc>
                  </a:tr>
                  <a:tr h="474980">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3"/>
                        </a:blipFill>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3"/>
                        </a:blipFill>
                      </a:tcPr>
                    </a:tc>
                  </a:tr>
                  <a:tr h="474980">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3"/>
                        </a:blipFill>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3"/>
                        </a:blipFill>
                      </a:tcPr>
                    </a:tc>
                  </a:tr>
                  <a:tr h="474980">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3"/>
                        </a:blipFill>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3"/>
                        </a:blipFill>
                      </a:tcPr>
                    </a:tc>
                  </a:tr>
                  <a:tr h="474980">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3"/>
                        </a:blipFill>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3"/>
                        </a:blipFill>
                      </a:tcPr>
                    </a:tc>
                  </a:tr>
                  <a:tr h="474980">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3"/>
                        </a:blipFill>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3"/>
                        </a:blipFill>
                      </a:tcPr>
                    </a:tc>
                  </a:tr>
                  <a:tr h="682625">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3"/>
                        </a:blipFill>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3"/>
                        </a:blipFill>
                      </a:tcPr>
                    </a:tc>
                  </a:tr>
                  <a:tr h="679450">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3"/>
                        </a:blipFill>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3"/>
                        </a:blipFill>
                      </a:tcPr>
                    </a:tc>
                  </a:tr>
                </a:tbl>
              </a:graphicData>
            </a:graphic>
          </p:graphicFrame>
        </mc:Fallback>
      </mc:AlternateContent>
      <mc:AlternateContent xmlns:mc="http://schemas.openxmlformats.org/markup-compatibility/2006" xmlns:a14="http://schemas.microsoft.com/office/drawing/2010/main">
        <mc:Choice Requires="a14">
          <p:sp>
            <p:nvSpPr>
              <p:cNvPr id="4" name="P_6_AN.8_1#341d65381.blank?vbadefaultcenterpage=1&amp;parentnodeid=5171c2607&amp;vbapositionanswer=8&amp;vbahtmlprocessed=1&amp;bbb=1"/>
              <p:cNvSpPr/>
              <p:nvPr/>
            </p:nvSpPr>
            <p:spPr>
              <a:xfrm>
                <a:off x="9280271" y="2418366"/>
                <a:ext cx="983425" cy="343916"/>
              </a:xfrm>
              <a:prstGeom prst="rect">
                <a:avLst/>
              </a:prstGeom>
              <a:noFill/>
            </p:spPr>
            <p:txBody>
              <a:bodyPr wrap="none" lIns="0" tIns="0" rIns="0" bIns="0" rtlCol="0" anchor="t"/>
              <a:lstStyle/>
              <a:p>
                <a:pPr algn="ctr" latinLnBrk="1">
                  <a:lnSpc>
                    <a:spcPts val="2865"/>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𝛼</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𝛼</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p>
                    </m:sSup>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xmlns="">
          <p:sp>
            <p:nvSpPr>
              <p:cNvPr id="4" name="P_6_AN.8_1#341d65381.blank?vbadefaultcenterpage=1&amp;parentnodeid=5171c2607&amp;vbapositionanswer=8&amp;vbahtmlprocessed=1&amp;bbb=1"/>
              <p:cNvSpPr>
                <a:spLocks noRot="1" noChangeAspect="1" noMove="1" noResize="1" noEditPoints="1" noAdjustHandles="1" noChangeArrowheads="1" noChangeShapeType="1" noTextEdit="1"/>
              </p:cNvSpPr>
              <p:nvPr/>
            </p:nvSpPr>
            <p:spPr>
              <a:xfrm>
                <a:off x="9280271" y="2418366"/>
                <a:ext cx="983425" cy="343916"/>
              </a:xfrm>
              <a:prstGeom prst="rect">
                <a:avLst/>
              </a:prstGeom>
              <a:blipFill rotWithShape="1">
                <a:blip r:embed="rId4"/>
                <a:stretch>
                  <a:fillRect l="-39" t="-83" r="19" b="-5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P_6_AN.9_1#341d65381.blank?vbadefaultcenterpage=1&amp;parentnodeid=5171c2607&amp;vbapositionanswer=9&amp;vbahtmlprocessed=1"/>
              <p:cNvSpPr/>
              <p:nvPr/>
            </p:nvSpPr>
            <p:spPr>
              <a:xfrm>
                <a:off x="9280271" y="3349149"/>
                <a:ext cx="1015683" cy="355600"/>
              </a:xfrm>
              <a:prstGeom prst="rect">
                <a:avLst/>
              </a:prstGeom>
              <a:noFill/>
            </p:spPr>
            <p:txBody>
              <a:bodyPr wrap="none" lIns="0" tIns="0" rIns="0" bIns="0" rtlCol="0" anchor="t"/>
              <a:lstStyle/>
              <a:p>
                <a:pPr algn="ctr" latinLnBrk="1">
                  <a:lnSpc>
                    <a:spcPts val="2815"/>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sin</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xmlns="">
          <p:sp>
            <p:nvSpPr>
              <p:cNvPr id="5" name="P_6_AN.9_1#341d65381.blank?vbadefaultcenterpage=1&amp;parentnodeid=5171c2607&amp;vbapositionanswer=9&amp;vbahtmlprocessed=1"/>
              <p:cNvSpPr>
                <a:spLocks noRot="1" noChangeAspect="1" noMove="1" noResize="1" noEditPoints="1" noAdjustHandles="1" noChangeArrowheads="1" noChangeShapeType="1" noTextEdit="1"/>
              </p:cNvSpPr>
              <p:nvPr/>
            </p:nvSpPr>
            <p:spPr>
              <a:xfrm>
                <a:off x="9280271" y="3349149"/>
                <a:ext cx="1015683" cy="355600"/>
              </a:xfrm>
              <a:prstGeom prst="rect">
                <a:avLst/>
              </a:prstGeom>
              <a:blipFill rotWithShape="1">
                <a:blip r:embed="rId5"/>
                <a:stretch>
                  <a:fillRect l="-38" t="-45" r="6" b="-4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P_6_AN.10_1#341d65381.blank?vbadefaultcenterpage=1&amp;parentnodeid=5171c2607&amp;vbapositionanswer=10&amp;vbahtmlprocessed=1&amp;bbb=1"/>
              <p:cNvSpPr/>
              <p:nvPr/>
            </p:nvSpPr>
            <p:spPr>
              <a:xfrm>
                <a:off x="9266936" y="3844576"/>
                <a:ext cx="996188" cy="355600"/>
              </a:xfrm>
              <a:prstGeom prst="rect">
                <a:avLst/>
              </a:prstGeom>
              <a:noFill/>
            </p:spPr>
            <p:txBody>
              <a:bodyPr wrap="none" lIns="0" tIns="0" rIns="0" bIns="0" rtlCol="0" anchor="t"/>
              <a:lstStyle/>
              <a:p>
                <a:pPr algn="ctr" latinLnBrk="1">
                  <a:lnSpc>
                    <a:spcPts val="2815"/>
                  </a:lnSpc>
                </a:pP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sup>
                    </m:sSup>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ln</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xmlns="">
          <p:sp>
            <p:nvSpPr>
              <p:cNvPr id="6" name="P_6_AN.10_1#341d65381.blank?vbadefaultcenterpage=1&amp;parentnodeid=5171c2607&amp;vbapositionanswer=10&amp;vbahtmlprocessed=1&amp;bbb=1"/>
              <p:cNvSpPr>
                <a:spLocks noRot="1" noChangeAspect="1" noMove="1" noResize="1" noEditPoints="1" noAdjustHandles="1" noChangeArrowheads="1" noChangeShapeType="1" noTextEdit="1"/>
              </p:cNvSpPr>
              <p:nvPr/>
            </p:nvSpPr>
            <p:spPr>
              <a:xfrm>
                <a:off x="9266936" y="3844576"/>
                <a:ext cx="996188" cy="355600"/>
              </a:xfrm>
              <a:prstGeom prst="rect">
                <a:avLst/>
              </a:prstGeom>
              <a:blipFill rotWithShape="1">
                <a:blip r:embed="rId6"/>
                <a:stretch>
                  <a:fillRect l="-38" t="-80" r="25" b="-4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P_6_AN.11_1#341d65381.blank?vbadefaultcenterpage=1&amp;parentnodeid=5171c2607&amp;vbapositionanswer=11&amp;vbahtmlprocessed=1&amp;bbb=1"/>
              <p:cNvSpPr/>
              <p:nvPr/>
            </p:nvSpPr>
            <p:spPr>
              <a:xfrm>
                <a:off x="9535604" y="4291870"/>
                <a:ext cx="462217" cy="355600"/>
              </a:xfrm>
              <a:prstGeom prst="rect">
                <a:avLst/>
              </a:prstGeom>
              <a:noFill/>
            </p:spPr>
            <p:txBody>
              <a:bodyPr wrap="none" lIns="0" tIns="0" rIns="0" bIns="0" rtlCol="0" anchor="t"/>
              <a:lstStyle/>
              <a:p>
                <a:pPr algn="ctr" latinLnBrk="1">
                  <a:lnSpc>
                    <a:spcPts val="2815"/>
                  </a:lnSpc>
                </a:pP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e</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sup>
                    </m:sSup>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xmlns="">
          <p:sp>
            <p:nvSpPr>
              <p:cNvPr id="7" name="P_6_AN.11_1#341d65381.blank?vbadefaultcenterpage=1&amp;parentnodeid=5171c2607&amp;vbapositionanswer=11&amp;vbahtmlprocessed=1&amp;bbb=1"/>
              <p:cNvSpPr>
                <a:spLocks noRot="1" noChangeAspect="1" noMove="1" noResize="1" noEditPoints="1" noAdjustHandles="1" noChangeArrowheads="1" noChangeShapeType="1" noTextEdit="1"/>
              </p:cNvSpPr>
              <p:nvPr/>
            </p:nvSpPr>
            <p:spPr>
              <a:xfrm>
                <a:off x="9535604" y="4291870"/>
                <a:ext cx="462217" cy="355600"/>
              </a:xfrm>
              <a:prstGeom prst="rect">
                <a:avLst/>
              </a:prstGeom>
              <a:blipFill rotWithShape="1">
                <a:blip r:embed="rId7"/>
                <a:stretch>
                  <a:fillRect l="-96" t="-152" r="82" b="-384"/>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wipe(left)">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wipe(left)">
                                      <p:cBhvr>
                                        <p:cTn id="22"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build="p" animBg="1"/>
      <p:bldP spid="6" grpId="0" build="p" animBg="1"/>
      <p:bldP spid="7" grpId="0" build="p"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_5_BD#960f4a001?segpoint=1&amp;vbadefaultcenterpage=1&amp;parentnodeid=1d36d7e7d&amp;vbahtmlprocessed=1"/>
          <p:cNvSpPr/>
          <p:nvPr/>
        </p:nvSpPr>
        <p:spPr>
          <a:xfrm>
            <a:off x="502920" y="756000"/>
            <a:ext cx="11183112" cy="949960"/>
          </a:xfrm>
          <a:prstGeom prst="rect">
            <a:avLst/>
          </a:prstGeom>
          <a:noFill/>
        </p:spPr>
        <p:txBody>
          <a:bodyPr wrap="square" lIns="0" tIns="0" rIns="0" bIns="0" rtlCol="0" anchor="t"/>
          <a:lstStyle/>
          <a:p>
            <a:pPr algn="l" latinLnBrk="1">
              <a:lnSpc>
                <a:spcPct val="150000"/>
              </a:lnSpc>
            </a:pPr>
            <a:r>
              <a:rPr lang="en-US" altLang="zh-CN" sz="26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三、导数的运算法则</a:t>
            </a:r>
            <a:endParaRPr lang="en-US" altLang="zh-CN" sz="2600" dirty="0"/>
          </a:p>
        </p:txBody>
      </p:sp>
      <mc:AlternateContent xmlns:mc="http://schemas.openxmlformats.org/markup-compatibility/2006" xmlns:a14="http://schemas.microsoft.com/office/drawing/2010/main">
        <mc:Choice Requires="a14">
          <p:sp>
            <p:nvSpPr>
              <p:cNvPr id="3" name="P_6_BD#311e97b6f?vbadefaultcenterpage=1&amp;parentnodeid=960f4a001&amp;vbahtmlprocessed=1"/>
              <p:cNvSpPr/>
              <p:nvPr/>
            </p:nvSpPr>
            <p:spPr>
              <a:xfrm>
                <a:off x="502920" y="1353090"/>
                <a:ext cx="11183112" cy="2781427"/>
              </a:xfrm>
              <a:prstGeom prst="rect">
                <a:avLst/>
              </a:prstGeom>
              <a:noFill/>
            </p:spPr>
            <p:txBody>
              <a:bodyPr wrap="square" lIns="0" tIns="0" rIns="0" bIns="0" rtlCol="0" anchor="t"/>
              <a:lstStyle/>
              <a:p>
                <a:pPr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若</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𝑔</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存在</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，则</a:t>
                </a:r>
              </a:p>
              <a:p>
                <a:pPr lvl="0" latinLnBrk="1">
                  <a:lnSpc>
                    <a:spcPct val="150000"/>
                  </a:lnSpc>
                </a:pPr>
                <a:r>
                  <a:rPr lang="en-US" altLang="zh-CN" sz="24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a:t>
                </a:r>
                <a14:m>
                  <m:oMath xmlns:m="http://schemas.openxmlformats.org/officeDocument/2006/math">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𝑔</m:t>
                    </m:r>
                    <m:d>
                      <m:d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𝑔</m:t>
                    </m:r>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10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solidFill>
                    <a:prstClr val="black"/>
                  </a:solidFill>
                </a:endParaRPr>
              </a:p>
              <a:p>
                <a:pPr lvl="0" latinLnBrk="1">
                  <a:lnSpc>
                    <a:spcPct val="150000"/>
                  </a:lnSpc>
                </a:pPr>
                <a:r>
                  <a:rPr lang="en-US" altLang="zh-CN" sz="24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a:t>
                </a:r>
                <a14:m>
                  <m:oMath xmlns:m="http://schemas.openxmlformats.org/officeDocument/2006/math">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𝑔</m:t>
                    </m:r>
                    <m:d>
                      <m:d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⑫</a:t>
                </a:r>
                <a:r>
                  <a:rPr lang="en-US" altLang="zh-CN" sz="2400">
                    <a:solidFill>
                      <a:srgbClr val="000000"/>
                    </a:solidFill>
                    <a:latin typeface="宋体" panose="02010600030101010101" pitchFamily="2" charset="-122"/>
                    <a:ea typeface="宋体" panose="02010600030101010101" pitchFamily="2" charset="-122"/>
                    <a:cs typeface="宋体" panose="02010600030101010101" pitchFamily="34" charset="-120"/>
                  </a:rPr>
                  <a:t>_____________________</a:t>
                </a:r>
                <a:r>
                  <a:rPr lang="en-US" altLang="zh-CN" sz="240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solidFill>
                    <a:prstClr val="black"/>
                  </a:solidFill>
                </a:endParaRPr>
              </a:p>
              <a:p>
                <a:pPr lvl="0" latinLnBrk="1">
                  <a:lnSpc>
                    <a:spcPct val="110000"/>
                  </a:lnSpc>
                </a:pPr>
                <a:r>
                  <a:rPr lang="en-US" altLang="zh-CN" sz="24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a:t>
                </a:r>
                <a14:m>
                  <m:oMath xmlns:m="http://schemas.openxmlformats.org/officeDocument/2006/math">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num>
                      <m:den>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𝑔</m:t>
                        </m:r>
                        <m:d>
                          <m:d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den>
                    </m:f>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⑬</a:t>
                </a:r>
                <a:r>
                  <a:rPr lang="en-US" altLang="zh-CN" sz="2400">
                    <a:solidFill>
                      <a:srgbClr val="000000"/>
                    </a:solidFill>
                    <a:latin typeface="宋体" panose="02010600030101010101" pitchFamily="2" charset="-122"/>
                    <a:ea typeface="宋体" panose="02010600030101010101" pitchFamily="2" charset="-122"/>
                    <a:cs typeface="宋体" panose="02010600030101010101" pitchFamily="34" charset="-120"/>
                  </a:rPr>
                  <a:t>__________________________</a:t>
                </a:r>
                <a:r>
                  <a:rPr lang="en-US" altLang="zh-CN" sz="240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solidFill>
                    <a:prstClr val="black"/>
                  </a:solidFill>
                </a:endParaRPr>
              </a:p>
              <a:p>
                <a:pPr lvl="0" latinLnBrk="1">
                  <a:lnSpc>
                    <a:spcPct val="150000"/>
                  </a:lnSpc>
                </a:pPr>
                <a:r>
                  <a:rPr lang="en-US" altLang="zh-CN" sz="24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（4）</a:t>
                </a:r>
                <a14:m>
                  <m:oMath xmlns:m="http://schemas.openxmlformats.org/officeDocument/2006/math">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𝑐𝑓</m:t>
                    </m:r>
                    <m:d>
                      <m:d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𝑐𝑓</m:t>
                    </m:r>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10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3" name="P_6_BD#311e97b6f?vbadefaultcenterpage=1&amp;parentnodeid=960f4a001&amp;vbahtmlprocessed=1"/>
              <p:cNvSpPr>
                <a:spLocks noRot="1" noChangeAspect="1" noMove="1" noResize="1" noEditPoints="1" noAdjustHandles="1" noChangeArrowheads="1" noChangeShapeType="1" noTextEdit="1"/>
              </p:cNvSpPr>
              <p:nvPr/>
            </p:nvSpPr>
            <p:spPr>
              <a:xfrm>
                <a:off x="502920" y="1353090"/>
                <a:ext cx="11183112" cy="2781427"/>
              </a:xfrm>
              <a:prstGeom prst="rect">
                <a:avLst/>
              </a:prstGeom>
              <a:blipFill rotWithShape="1">
                <a:blip r:embed="rId3"/>
                <a:stretch>
                  <a:fillRect t="-19" r="1" b="-20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P_6_AN.12_1#311e97b6f.blank?vbadefaultcenterpage=1&amp;parentnodeid=960f4a001&amp;vbapositionanswer=12&amp;vbahtmlprocessed=1&amp;bbb=1"/>
              <p:cNvSpPr/>
              <p:nvPr/>
            </p:nvSpPr>
            <p:spPr>
              <a:xfrm>
                <a:off x="3515297" y="2508409"/>
                <a:ext cx="3095498" cy="353441"/>
              </a:xfrm>
              <a:prstGeom prst="rect">
                <a:avLst/>
              </a:prstGeom>
              <a:noFill/>
            </p:spPr>
            <p:txBody>
              <a:bodyPr wrap="none" lIns="0" tIns="0" rIns="0" bIns="0" rtlCol="0" anchor="t"/>
              <a:lstStyle/>
              <a:p>
                <a:pPr algn="ctr" latinLnBrk="1">
                  <a:lnSpc>
                    <a:spcPts val="3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𝑔</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𝑔</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xmlns="">
          <p:sp>
            <p:nvSpPr>
              <p:cNvPr id="8" name="P_6_AN.12_1#311e97b6f.blank?vbadefaultcenterpage=1&amp;parentnodeid=960f4a001&amp;vbapositionanswer=12&amp;vbahtmlprocessed=1&amp;bbb=1"/>
              <p:cNvSpPr>
                <a:spLocks noRot="1" noChangeAspect="1" noMove="1" noResize="1" noEditPoints="1" noAdjustHandles="1" noChangeArrowheads="1" noChangeShapeType="1" noTextEdit="1"/>
              </p:cNvSpPr>
              <p:nvPr/>
            </p:nvSpPr>
            <p:spPr>
              <a:xfrm>
                <a:off x="3515297" y="2508409"/>
                <a:ext cx="3095498" cy="353441"/>
              </a:xfrm>
              <a:prstGeom prst="rect">
                <a:avLst/>
              </a:prstGeom>
              <a:blipFill rotWithShape="1">
                <a:blip r:embed="rId4"/>
                <a:stretch>
                  <a:fillRect l="-18" t="-45" r="14" b="-77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P_6_AN.13_1#311e97b6f.blank?vbadefaultcenterpage=1&amp;parentnodeid=960f4a001&amp;vbapositionanswer=13&amp;vbahtmlprocessed=1&amp;rh=48.6"/>
              <p:cNvSpPr/>
              <p:nvPr/>
            </p:nvSpPr>
            <p:spPr>
              <a:xfrm>
                <a:off x="2785428" y="2862612"/>
                <a:ext cx="3820986" cy="586359"/>
              </a:xfrm>
              <a:prstGeom prst="rect">
                <a:avLst/>
              </a:prstGeom>
              <a:noFill/>
            </p:spPr>
            <p:txBody>
              <a:bodyPr wrap="none" lIns="0" tIns="0" rIns="0" bIns="0" rtlCol="0" anchor="t"/>
              <a:lstStyle/>
              <a:p>
                <a:pPr algn="ctr" latinLnBrk="1">
                  <a:lnSpc>
                    <a:spcPts val="4600"/>
                  </a:lnSpc>
                </a:pPr>
                <a14:m>
                  <m:oMath xmlns:m="http://schemas.openxmlformats.org/officeDocument/2006/math">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𝑔</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𝑔</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num>
                      <m:den>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𝑔</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den>
                    </m:f>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𝑔</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xmlns="">
          <p:sp>
            <p:nvSpPr>
              <p:cNvPr id="9" name="P_6_AN.13_1#311e97b6f.blank?vbadefaultcenterpage=1&amp;parentnodeid=960f4a001&amp;vbapositionanswer=13&amp;vbahtmlprocessed=1&amp;rh=48.6"/>
              <p:cNvSpPr>
                <a:spLocks noRot="1" noChangeAspect="1" noMove="1" noResize="1" noEditPoints="1" noAdjustHandles="1" noChangeArrowheads="1" noChangeShapeType="1" noTextEdit="1"/>
              </p:cNvSpPr>
              <p:nvPr/>
            </p:nvSpPr>
            <p:spPr>
              <a:xfrm>
                <a:off x="2785428" y="2862612"/>
                <a:ext cx="3820986" cy="586359"/>
              </a:xfrm>
              <a:prstGeom prst="rect">
                <a:avLst/>
              </a:prstGeom>
              <a:blipFill rotWithShape="1">
                <a:blip r:embed="rId5"/>
                <a:stretch>
                  <a:fillRect l="-8" t="-5" r="13" b="49"/>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wipe(left)">
                                      <p:cBhvr>
                                        <p:cTn id="7" dur="500"/>
                                        <p:tgtEl>
                                          <p:spTgt spid="8">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wipe(left)">
                                      <p:cBhvr>
                                        <p:cTn id="10" dur="500"/>
                                        <p:tgtEl>
                                          <p:spTgt spid="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9">
                                            <p:bg/>
                                          </p:spTgt>
                                        </p:tgtEl>
                                        <p:attrNameLst>
                                          <p:attrName>style.visibility</p:attrName>
                                        </p:attrNameLst>
                                      </p:cBhvr>
                                      <p:to>
                                        <p:strVal val="visible"/>
                                      </p:to>
                                    </p:set>
                                    <p:animEffect transition="in" filter="wipe(left)">
                                      <p:cBhvr>
                                        <p:cTn id="15" dur="500"/>
                                        <p:tgtEl>
                                          <p:spTgt spid="9">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9">
                                            <p:txEl>
                                              <p:pRg st="0" end="0"/>
                                            </p:txEl>
                                          </p:spTgt>
                                        </p:tgtEl>
                                        <p:attrNameLst>
                                          <p:attrName>style.visibility</p:attrName>
                                        </p:attrNameLst>
                                      </p:cBhvr>
                                      <p:to>
                                        <p:strVal val="visible"/>
                                      </p:to>
                                    </p:set>
                                    <p:animEffect transition="in" filter="wipe(left)">
                                      <p:cBhvr>
                                        <p:cTn id="18"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P spid="9" grpId="0"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_5_BD#026d71fd3?segpoint=1&amp;vbadefaultcenterpage=1&amp;parentnodeid=1d36d7e7d&amp;vbahtmlprocessed=1"/>
          <p:cNvSpPr/>
          <p:nvPr/>
        </p:nvSpPr>
        <p:spPr>
          <a:xfrm>
            <a:off x="502920" y="756000"/>
            <a:ext cx="11183112" cy="949960"/>
          </a:xfrm>
          <a:prstGeom prst="rect">
            <a:avLst/>
          </a:prstGeom>
          <a:noFill/>
        </p:spPr>
        <p:txBody>
          <a:bodyPr wrap="square" lIns="0" tIns="0" rIns="0" bIns="0" rtlCol="0" anchor="t"/>
          <a:lstStyle/>
          <a:p>
            <a:pPr algn="l" latinLnBrk="1">
              <a:lnSpc>
                <a:spcPct val="150000"/>
              </a:lnSpc>
            </a:pPr>
            <a:r>
              <a:rPr lang="en-US" altLang="zh-CN" sz="26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四、复合函数的定义及其导数</a:t>
            </a:r>
            <a:endParaRPr lang="en-US" altLang="zh-CN" sz="2600" dirty="0"/>
          </a:p>
        </p:txBody>
      </p:sp>
      <mc:AlternateContent xmlns:mc="http://schemas.openxmlformats.org/markup-compatibility/2006" xmlns:a14="http://schemas.microsoft.com/office/drawing/2010/main">
        <mc:Choice Requires="a14">
          <p:graphicFrame>
            <p:nvGraphicFramePr>
              <p:cNvPr id="10" name="P_6_BD#50e730ebc?colgroup=1,34&amp;vbadefaultcenterpage=1&amp;parentnodeid=026d71fd3&amp;vbahtmlprocessed=1&amp;bbb=1&amp;hasbroken=1"/>
              <p:cNvGraphicFramePr>
                <a:graphicFrameLocks noGrp="1"/>
              </p:cNvGraphicFramePr>
              <p:nvPr/>
            </p:nvGraphicFramePr>
            <p:xfrm>
              <a:off x="502920" y="1419448"/>
              <a:ext cx="11146536" cy="2438591"/>
            </p:xfrm>
            <a:graphic>
              <a:graphicData uri="http://schemas.openxmlformats.org/drawingml/2006/table">
                <a:tbl>
                  <a:tblPr/>
                  <a:tblGrid>
                    <a:gridCol w="539496">
                      <a:extLst>
                        <a:ext uri="{9D8B030D-6E8A-4147-A177-3AD203B41FA5}">
                          <a16:colId xmlns:a16="http://schemas.microsoft.com/office/drawing/2014/main" val="20000"/>
                        </a:ext>
                      </a:extLst>
                    </a:gridCol>
                    <a:gridCol w="10607040">
                      <a:extLst>
                        <a:ext uri="{9D8B030D-6E8A-4147-A177-3AD203B41FA5}">
                          <a16:colId xmlns:a16="http://schemas.microsoft.com/office/drawing/2014/main" val="20001"/>
                        </a:ext>
                      </a:extLst>
                    </a:gridCol>
                  </a:tblGrid>
                  <a:tr h="1382141">
                    <a:tc>
                      <a:txBody>
                        <a:bodyPr/>
                        <a:lstStyle/>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定</a:t>
                          </a:r>
                        </a:p>
                        <a:p>
                          <a:pPr marL="0" lv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义</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indent="0" algn="l"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一般地，对于两个函数</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𝑢</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和</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𝑢</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𝑔</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，如果通过中间变量</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𝑢</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可以表示成</a:t>
                          </a:r>
                        </a:p>
                        <a:p>
                          <a:pPr marL="0" indent="0"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⑭</a:t>
                          </a:r>
                          <a:r>
                            <a:rPr lang="en-US" altLang="zh-CN" sz="2400" i="0">
                              <a:solidFill>
                                <a:srgbClr val="000000"/>
                              </a:solidFill>
                              <a:latin typeface="宋体" panose="02010600030101010101" pitchFamily="2" charset="-122"/>
                              <a:ea typeface="宋体" panose="02010600030101010101" pitchFamily="2" charset="-122"/>
                              <a:cs typeface="宋体" panose="02010600030101010101" pitchFamily="34" charset="-120"/>
                            </a:rPr>
                            <a:t>___</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的函数</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，那么称这个函数为函数</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𝑢</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和</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𝑢</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𝑔</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的复合函数</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，记作</a:t>
                          </a:r>
                        </a:p>
                        <a:p>
                          <a:pPr marL="0" lvl="0" indent="0" algn="l" latinLnBrk="1" hangingPunct="0">
                            <a:lnSpc>
                              <a:spcPct val="130000"/>
                            </a:lnSpc>
                          </a:pP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⑮</a:t>
                          </a:r>
                          <a:r>
                            <a:rPr lang="en-US" altLang="zh-CN" sz="2400" i="0">
                              <a:solidFill>
                                <a:srgbClr val="000000"/>
                              </a:solidFill>
                              <a:latin typeface="宋体" panose="02010600030101010101" pitchFamily="2" charset="-122"/>
                              <a:ea typeface="宋体" panose="02010600030101010101" pitchFamily="2" charset="-122"/>
                              <a:cs typeface="宋体" panose="02010600030101010101" pitchFamily="34" charset="-120"/>
                            </a:rPr>
                            <a:t>____________</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67804">
                    <a:tc>
                      <a:txBody>
                        <a:bodyPr/>
                        <a:lstStyle/>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导</a:t>
                          </a:r>
                        </a:p>
                        <a:p>
                          <a:pPr marL="0" lv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数</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indent="0" algn="l"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对于由函数</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𝑢</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和</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𝑢</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𝑔</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复合而成的函数</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𝑔</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，它的导数和函数</a:t>
                          </a:r>
                        </a:p>
                        <a:p>
                          <a:pPr marL="0" lvl="0" indent="0" algn="l" latinLnBrk="1" hangingPunct="0">
                            <a:lnSpc>
                              <a:spcPct val="130000"/>
                            </a:lnSpc>
                          </a:pP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𝑢</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𝑢</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𝑔</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的导数间的关系为</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⑯</a:t>
                          </a:r>
                          <a:r>
                            <a:rPr lang="en-US" altLang="zh-CN" sz="2400" i="0">
                              <a:solidFill>
                                <a:srgbClr val="000000"/>
                              </a:solidFill>
                              <a:latin typeface="宋体" panose="02010600030101010101" pitchFamily="2" charset="-122"/>
                              <a:ea typeface="宋体" panose="02010600030101010101" pitchFamily="2" charset="-122"/>
                              <a:cs typeface="宋体" panose="02010600030101010101" pitchFamily="34" charset="-120"/>
                            </a:rPr>
                            <a:t>________</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mc:Choice>
        <mc:Fallback xmlns="">
          <p:graphicFrame>
            <p:nvGraphicFramePr>
              <p:cNvPr id="10" name="P_6_BD#50e730ebc?colgroup=1,34&amp;vbadefaultcenterpage=1&amp;parentnodeid=026d71fd3&amp;vbahtmlprocessed=1&amp;bbb=1&amp;hasbroken=1"/>
              <p:cNvGraphicFramePr>
                <a:graphicFrameLocks noGrp="1"/>
              </p:cNvGraphicFramePr>
              <p:nvPr/>
            </p:nvGraphicFramePr>
            <p:xfrm>
              <a:off x="502920" y="1419448"/>
              <a:ext cx="11146536" cy="2349945"/>
            </p:xfrm>
            <a:graphic>
              <a:graphicData uri="http://schemas.openxmlformats.org/drawingml/2006/table">
                <a:tbl>
                  <a:tblPr/>
                  <a:tblGrid>
                    <a:gridCol w="539496"/>
                    <a:gridCol w="10607040"/>
                  </a:tblGrid>
                  <a:tr h="1424940">
                    <a:tc>
                      <a:txBody>
                        <a:bodyPr/>
                        <a:lstStyle/>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定</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lv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义</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3"/>
                        </a:blipFill>
                      </a:tcPr>
                    </a:tc>
                  </a:tr>
                  <a:tr h="1052195">
                    <a:tc>
                      <a:txBody>
                        <a:bodyPr/>
                        <a:lstStyle/>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导</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lv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数</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3"/>
                        </a:blipFill>
                      </a:tcPr>
                    </a:tc>
                  </a:tr>
                </a:tbl>
              </a:graphicData>
            </a:graphic>
          </p:graphicFrame>
        </mc:Fallback>
      </mc:AlternateContent>
      <mc:AlternateContent xmlns:mc="http://schemas.openxmlformats.org/markup-compatibility/2006" xmlns:a14="http://schemas.microsoft.com/office/drawing/2010/main">
        <mc:Choice Requires="a14">
          <p:sp>
            <p:nvSpPr>
              <p:cNvPr id="4" name="P_6_AN.14_1#50e730ebc.blank?vbadefaultcenterpage=1&amp;parentnodeid=026d71fd3&amp;vbapositionanswer=14&amp;vbahtmlprocessed=1"/>
              <p:cNvSpPr/>
              <p:nvPr/>
            </p:nvSpPr>
            <p:spPr>
              <a:xfrm>
                <a:off x="1557329" y="1898047"/>
                <a:ext cx="326708" cy="355600"/>
              </a:xfrm>
              <a:prstGeom prst="rect">
                <a:avLst/>
              </a:prstGeom>
              <a:noFill/>
            </p:spPr>
            <p:txBody>
              <a:bodyPr wrap="none" lIns="0" tIns="0" rIns="0" bIns="0" rtlCol="0" anchor="t"/>
              <a:lstStyle/>
              <a:p>
                <a:pPr algn="ctr" latinLnBrk="1">
                  <a:lnSpc>
                    <a:spcPts val="2815"/>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xmlns="">
          <p:sp>
            <p:nvSpPr>
              <p:cNvPr id="4" name="P_6_AN.14_1#50e730ebc.blank?vbadefaultcenterpage=1&amp;parentnodeid=026d71fd3&amp;vbapositionanswer=14&amp;vbahtmlprocessed=1"/>
              <p:cNvSpPr>
                <a:spLocks noRot="1" noChangeAspect="1" noMove="1" noResize="1" noEditPoints="1" noAdjustHandles="1" noChangeArrowheads="1" noChangeShapeType="1" noTextEdit="1"/>
              </p:cNvSpPr>
              <p:nvPr/>
            </p:nvSpPr>
            <p:spPr>
              <a:xfrm>
                <a:off x="1557329" y="1898047"/>
                <a:ext cx="326708" cy="355600"/>
              </a:xfrm>
              <a:prstGeom prst="rect">
                <a:avLst/>
              </a:prstGeom>
              <a:blipFill rotWithShape="1">
                <a:blip r:embed="rId4"/>
                <a:stretch>
                  <a:fillRect l="-95" t="-9" r="192" b="-5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P_6_AN.16_1#50e730ebc.blank?vbadefaultcenterpage=1&amp;parentnodeid=026d71fd3&amp;vbapositionanswer=16&amp;vbahtmlprocessed=1&amp;bbb=1"/>
              <p:cNvSpPr/>
              <p:nvPr/>
            </p:nvSpPr>
            <p:spPr>
              <a:xfrm>
                <a:off x="7331193" y="3345085"/>
                <a:ext cx="1204278" cy="355600"/>
              </a:xfrm>
              <a:prstGeom prst="rect">
                <a:avLst/>
              </a:prstGeom>
              <a:noFill/>
            </p:spPr>
            <p:txBody>
              <a:bodyPr wrap="none" lIns="0" tIns="0" rIns="0" bIns="0" rtlCol="0" anchor="t"/>
              <a:lstStyle/>
              <a:p>
                <a:pPr algn="ctr" latinLnBrk="1">
                  <a:lnSpc>
                    <a:spcPts val="2815"/>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𝑢</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𝑢</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sub>
                    </m:sSub>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xmlns="">
          <p:sp>
            <p:nvSpPr>
              <p:cNvPr id="6" name="P_6_AN.16_1#50e730ebc.blank?vbadefaultcenterpage=1&amp;parentnodeid=026d71fd3&amp;vbapositionanswer=16&amp;vbahtmlprocessed=1&amp;bbb=1"/>
              <p:cNvSpPr>
                <a:spLocks noRot="1" noChangeAspect="1" noMove="1" noResize="1" noEditPoints="1" noAdjustHandles="1" noChangeArrowheads="1" noChangeShapeType="1" noTextEdit="1"/>
              </p:cNvSpPr>
              <p:nvPr/>
            </p:nvSpPr>
            <p:spPr>
              <a:xfrm>
                <a:off x="7331193" y="3345085"/>
                <a:ext cx="1204278" cy="355600"/>
              </a:xfrm>
              <a:prstGeom prst="rect">
                <a:avLst/>
              </a:prstGeom>
              <a:blipFill rotWithShape="1">
                <a:blip r:embed="rId6"/>
                <a:stretch>
                  <a:fillRect l="-10" t="-152" r="36" b="-38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P_6_AN.15_1#50e730ebc.blank?vbadefaultcenterpage=1&amp;parentnodeid=026d71fd3&amp;vbapositionanswer=15&amp;vbahtmlprocessed=1&amp;bbb=1"/>
              <p:cNvSpPr/>
              <p:nvPr/>
            </p:nvSpPr>
            <p:spPr>
              <a:xfrm>
                <a:off x="1993256" y="2322608"/>
                <a:ext cx="1793050" cy="411353"/>
              </a:xfrm>
              <a:prstGeom prst="rect">
                <a:avLst/>
              </a:prstGeom>
              <a:noFill/>
            </p:spPr>
            <p:txBody>
              <a:bodyPr wrap="none" lIns="0" tIns="0" rIns="0" bIns="0" rtlCol="0" anchor="t"/>
              <a:lstStyle/>
              <a:p>
                <a:pPr algn="ctr" latinLnBrk="1">
                  <a:lnSpc>
                    <a:spcPts val="325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𝑓</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𝑔</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p:sp>
            <p:nvSpPr>
              <p:cNvPr id="7" name="P_6_AN.15_1#50e730ebc.blank?vbadefaultcenterpage=1&amp;parentnodeid=026d71fd3&amp;vbapositionanswer=15&amp;vbahtmlprocessed=1&amp;bbb=1"/>
              <p:cNvSpPr>
                <a:spLocks noRot="1" noChangeAspect="1" noMove="1" noResize="1" noEditPoints="1" noAdjustHandles="1" noChangeArrowheads="1" noChangeShapeType="1" noTextEdit="1"/>
              </p:cNvSpPr>
              <p:nvPr/>
            </p:nvSpPr>
            <p:spPr>
              <a:xfrm>
                <a:off x="1993256" y="2322608"/>
                <a:ext cx="1793050" cy="411353"/>
              </a:xfrm>
              <a:prstGeom prst="rect">
                <a:avLst/>
              </a:prstGeom>
              <a:blipFill>
                <a:blip r:embed="rId7"/>
                <a:stretch>
                  <a:fillRect/>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wipe(left)">
                                      <p:cBhvr>
                                        <p:cTn id="7" dur="500"/>
                                        <p:tgtEl>
                                          <p:spTgt spid="4">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
                                            <p:bg/>
                                          </p:spTgt>
                                        </p:tgtEl>
                                        <p:attrNameLst>
                                          <p:attrName>style.visibility</p:attrName>
                                        </p:attrNameLst>
                                      </p:cBhvr>
                                      <p:to>
                                        <p:strVal val="visible"/>
                                      </p:to>
                                    </p:set>
                                    <p:animEffect transition="in" filter="wipe(left)">
                                      <p:cBhvr>
                                        <p:cTn id="15" dur="500"/>
                                        <p:tgtEl>
                                          <p:spTgt spid="6">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wipe(left)">
                                      <p:cBhvr>
                                        <p:cTn id="18" dur="500"/>
                                        <p:tgtEl>
                                          <p:spTgt spid="6">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7">
                                            <p:bg/>
                                          </p:spTgt>
                                        </p:tgtEl>
                                        <p:attrNameLst>
                                          <p:attrName>style.visibility</p:attrName>
                                        </p:attrNameLst>
                                      </p:cBhvr>
                                      <p:to>
                                        <p:strVal val="visible"/>
                                      </p:to>
                                    </p:set>
                                    <p:animEffect transition="in" filter="wipe(left)">
                                      <p:cBhvr>
                                        <p:cTn id="23" dur="500"/>
                                        <p:tgtEl>
                                          <p:spTgt spid="7">
                                            <p:bg/>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wipe(left)">
                                      <p:cBhvr>
                                        <p:cTn id="26"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6" grpId="0" build="p" animBg="1"/>
      <p:bldP spid="7" grpId="0" build="p" animBg="1"/>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DZiMTU1MDljNDlhODY1MWYwNDk4MjYwNjJlNDA3ZTQifQ=="/>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756</Words>
  <Application>Microsoft Office PowerPoint</Application>
  <PresentationFormat>宽屏</PresentationFormat>
  <Paragraphs>376</Paragraphs>
  <Slides>47</Slides>
  <Notes>45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47</vt:i4>
      </vt:variant>
    </vt:vector>
  </HeadingPairs>
  <TitlesOfParts>
    <vt:vector size="55" baseType="lpstr">
      <vt:lpstr>等线</vt:lpstr>
      <vt:lpstr>宋体</vt:lpstr>
      <vt:lpstr>微软雅黑</vt:lpstr>
      <vt:lpstr>Arial</vt:lpstr>
      <vt:lpstr>Calibri</vt:lpstr>
      <vt:lpstr>Cambria Math</vt:lpstr>
      <vt:lpstr>Times New Roman</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石蒙</dc:creator>
  <cp:lastModifiedBy>微软用户</cp:lastModifiedBy>
  <cp:revision>9</cp:revision>
  <dcterms:created xsi:type="dcterms:W3CDTF">2023-12-21T11:51:00Z</dcterms:created>
  <dcterms:modified xsi:type="dcterms:W3CDTF">2024-02-02T02:22:24Z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3C4EC3E724B04E8AAA141EAF1A3C8675_12</vt:lpwstr>
  </property>
  <property fmtid="{D5CDD505-2E9C-101B-9397-08002B2CF9AE}" pid="3" name="KSOProductBuildVer">
    <vt:lpwstr>2052-12.1.0.15990</vt:lpwstr>
  </property>
</Properties>
</file>